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80" r:id="rId4"/>
    <p:sldId id="281" r:id="rId5"/>
    <p:sldId id="286" r:id="rId6"/>
    <p:sldId id="288" r:id="rId7"/>
    <p:sldId id="289" r:id="rId8"/>
    <p:sldId id="285" r:id="rId9"/>
    <p:sldId id="284" r:id="rId10"/>
    <p:sldId id="287" r:id="rId11"/>
    <p:sldId id="283" r:id="rId12"/>
    <p:sldId id="28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5000" autoAdjust="0"/>
  </p:normalViewPr>
  <p:slideViewPr>
    <p:cSldViewPr>
      <p:cViewPr varScale="1">
        <p:scale>
          <a:sx n="90" d="100"/>
          <a:sy n="90" d="100"/>
        </p:scale>
        <p:origin x="384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9/13/2018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04800"/>
            <a:ext cx="5410199" cy="4267200"/>
          </a:xfrm>
        </p:spPr>
        <p:txBody>
          <a:bodyPr/>
          <a:lstStyle/>
          <a:p>
            <a:r>
              <a:rPr lang="en-US" dirty="0"/>
              <a:t>Deer Valley Annual General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 13, 2018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304800"/>
            <a:ext cx="4629921" cy="40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Utility Board</a:t>
            </a:r>
            <a:r>
              <a:rPr lang="en-US" sz="7200" dirty="0"/>
              <a:t>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905000"/>
            <a:ext cx="10744199" cy="4267200"/>
          </a:xfrm>
        </p:spPr>
        <p:txBody>
          <a:bodyPr>
            <a:normAutofit/>
          </a:bodyPr>
          <a:lstStyle/>
          <a:p>
            <a:r>
              <a:rPr lang="en-US" sz="3200" dirty="0"/>
              <a:t>Progress Update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Open Forum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905000"/>
            <a:ext cx="9829801" cy="4267200"/>
          </a:xfrm>
        </p:spPr>
        <p:txBody>
          <a:bodyPr>
            <a:normAutofit/>
          </a:bodyPr>
          <a:lstStyle/>
          <a:p>
            <a:r>
              <a:rPr lang="en-US" sz="3600" dirty="0"/>
              <a:t>Yard Maintenance</a:t>
            </a:r>
          </a:p>
          <a:p>
            <a:r>
              <a:rPr lang="en-US" sz="3600" dirty="0"/>
              <a:t>Board Member Election</a:t>
            </a:r>
          </a:p>
          <a:p>
            <a:r>
              <a:rPr lang="en-US" sz="3600" dirty="0"/>
              <a:t>Topics from attendees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Adjourn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905000"/>
            <a:ext cx="11506200" cy="42672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Thank-you everyone for attending!</a:t>
            </a:r>
          </a:p>
          <a:p>
            <a:pPr marL="0" indent="0" algn="ctr">
              <a:buNone/>
            </a:pPr>
            <a:r>
              <a:rPr lang="en-US" sz="4800" dirty="0"/>
              <a:t>Distribution List – board@deervalleysask.ca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Please sign the sign-in sheet at the back if you haven’t already!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Kristen Abel - Chair</a:t>
            </a:r>
          </a:p>
          <a:p>
            <a:r>
              <a:rPr lang="en-US" sz="3200" dirty="0"/>
              <a:t>David Frey - Secretary</a:t>
            </a:r>
          </a:p>
          <a:p>
            <a:r>
              <a:rPr lang="en-US" sz="3200" dirty="0"/>
              <a:t>Brian </a:t>
            </a:r>
            <a:r>
              <a:rPr lang="en-US" sz="3200" dirty="0" err="1"/>
              <a:t>Obrigewitsch</a:t>
            </a:r>
            <a:r>
              <a:rPr lang="en-US" sz="3200" dirty="0"/>
              <a:t> - Member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2018 Activities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905000"/>
            <a:ext cx="9906000" cy="4343400"/>
          </a:xfrm>
        </p:spPr>
        <p:txBody>
          <a:bodyPr numCol="2">
            <a:normAutofit/>
          </a:bodyPr>
          <a:lstStyle/>
          <a:p>
            <a:r>
              <a:rPr lang="en-US" sz="2800" dirty="0"/>
              <a:t>Road Repairs – Deer Pointe Place, Deer Ridge Dr, crack sealing, gravel road (in progress)</a:t>
            </a:r>
          </a:p>
          <a:p>
            <a:r>
              <a:rPr lang="en-US" sz="2800" dirty="0"/>
              <a:t>Completed Deer Valley Website</a:t>
            </a:r>
          </a:p>
          <a:p>
            <a:r>
              <a:rPr lang="en-US" sz="2800" dirty="0"/>
              <a:t>Deer Pointe Place lot clean up</a:t>
            </a:r>
          </a:p>
          <a:p>
            <a:r>
              <a:rPr lang="en-US" sz="2800" dirty="0"/>
              <a:t>Playground equipment purchase</a:t>
            </a:r>
          </a:p>
          <a:p>
            <a:r>
              <a:rPr lang="en-US" sz="2800" dirty="0"/>
              <a:t>Permanent Speedbump installation</a:t>
            </a:r>
          </a:p>
          <a:p>
            <a:r>
              <a:rPr lang="en-US" sz="2800" dirty="0"/>
              <a:t>Fire Hydrant repairs, fire pump and control panel replacement</a:t>
            </a:r>
          </a:p>
          <a:p>
            <a:r>
              <a:rPr lang="en-US" sz="2800" dirty="0"/>
              <a:t>Deer Valley Traffic Bylaw (awaiting RM approval)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Financials 2017 (Budget vs Actual)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712814-15F2-4542-9677-7B02CB2D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24025"/>
              </p:ext>
            </p:extLst>
          </p:nvPr>
        </p:nvGraphicFramePr>
        <p:xfrm>
          <a:off x="1827212" y="1706601"/>
          <a:ext cx="7620001" cy="5151399"/>
        </p:xfrm>
        <a:graphic>
          <a:graphicData uri="http://schemas.openxmlformats.org/drawingml/2006/table">
            <a:tbl>
              <a:tblPr/>
              <a:tblGrid>
                <a:gridCol w="3994834">
                  <a:extLst>
                    <a:ext uri="{9D8B030D-6E8A-4147-A177-3AD203B41FA5}">
                      <a16:colId xmlns:a16="http://schemas.microsoft.com/office/drawing/2014/main" val="3491944832"/>
                    </a:ext>
                  </a:extLst>
                </a:gridCol>
                <a:gridCol w="1208389">
                  <a:extLst>
                    <a:ext uri="{9D8B030D-6E8A-4147-A177-3AD203B41FA5}">
                      <a16:colId xmlns:a16="http://schemas.microsoft.com/office/drawing/2014/main" val="1886182483"/>
                    </a:ext>
                  </a:extLst>
                </a:gridCol>
                <a:gridCol w="1208389">
                  <a:extLst>
                    <a:ext uri="{9D8B030D-6E8A-4147-A177-3AD203B41FA5}">
                      <a16:colId xmlns:a16="http://schemas.microsoft.com/office/drawing/2014/main" val="1920934216"/>
                    </a:ext>
                  </a:extLst>
                </a:gridCol>
                <a:gridCol w="1208389">
                  <a:extLst>
                    <a:ext uri="{9D8B030D-6E8A-4147-A177-3AD203B41FA5}">
                      <a16:colId xmlns:a16="http://schemas.microsoft.com/office/drawing/2014/main" val="3008634049"/>
                    </a:ext>
                  </a:extLst>
                </a:gridCol>
              </a:tblGrid>
              <a:tr h="14683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Deer Valley Hamlet Budget vs Actuals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13721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Budget - 5639-321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Reforecast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YTD Actuals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443634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33617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Hamlet Allotment Balance 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291,248.24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291,248.24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291,248.24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59551"/>
                  </a:ext>
                </a:extLst>
              </a:tr>
              <a:tr h="26697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Tax Allotment 2017 (40% including Golf Course)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182,072.51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160,507.02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160,507.02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86424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Deposit Interest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019273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Sharing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150460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482943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867152"/>
                  </a:ext>
                </a:extLst>
              </a:tr>
              <a:tr h="1401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 (Operating Budget)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473,320.75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451,755.26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451,755.26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22314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0120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Curtis Construction/Employee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76,000.00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64,722.37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4491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Repairs/Maintenance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1,426.53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38847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Loraas Disposal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13,500.00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12,850.17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922766"/>
                  </a:ext>
                </a:extLst>
              </a:tr>
              <a:tr h="1401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Deer Valley Sign (Landscaping, Improvements, Lights)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6,239.94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98792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Proactive Weed Control in the ditches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884763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Lights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3,183.84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76144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Creating Public Utility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2,500.00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885450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Voter's Annual Meeting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77795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Lagoon Subdivision/Survey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70533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Park/Green Space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09740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Utility Maintenance/Repairs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14481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Quotes/Consulting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5,988.94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24518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Deer Valley Website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1,909.91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55242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Easement excavation and repair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24,232.50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738870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Deer Foot Trail Road Repair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32,862.00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499297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3,476.08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0847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112.65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692659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425,500.00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11438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 Invoices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9,280.00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300098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289641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434,780.00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157,004.93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247763"/>
                  </a:ext>
                </a:extLst>
              </a:tr>
              <a:tr h="1401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Hamlot Allotment Balance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38,540.75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294,750.33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4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Financials 2017 (Budget vs Actual) 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6D12F-B8F4-40C3-B7B8-E39F3D934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897"/>
              </p:ext>
            </p:extLst>
          </p:nvPr>
        </p:nvGraphicFramePr>
        <p:xfrm>
          <a:off x="1827212" y="1976886"/>
          <a:ext cx="7620001" cy="4691391"/>
        </p:xfrm>
        <a:graphic>
          <a:graphicData uri="http://schemas.openxmlformats.org/drawingml/2006/table">
            <a:tbl>
              <a:tblPr/>
              <a:tblGrid>
                <a:gridCol w="3966472">
                  <a:extLst>
                    <a:ext uri="{9D8B030D-6E8A-4147-A177-3AD203B41FA5}">
                      <a16:colId xmlns:a16="http://schemas.microsoft.com/office/drawing/2014/main" val="3471558275"/>
                    </a:ext>
                  </a:extLst>
                </a:gridCol>
                <a:gridCol w="1211723">
                  <a:extLst>
                    <a:ext uri="{9D8B030D-6E8A-4147-A177-3AD203B41FA5}">
                      <a16:colId xmlns:a16="http://schemas.microsoft.com/office/drawing/2014/main" val="1598339044"/>
                    </a:ext>
                  </a:extLst>
                </a:gridCol>
                <a:gridCol w="1211723">
                  <a:extLst>
                    <a:ext uri="{9D8B030D-6E8A-4147-A177-3AD203B41FA5}">
                      <a16:colId xmlns:a16="http://schemas.microsoft.com/office/drawing/2014/main" val="2168679907"/>
                    </a:ext>
                  </a:extLst>
                </a:gridCol>
                <a:gridCol w="1230083">
                  <a:extLst>
                    <a:ext uri="{9D8B030D-6E8A-4147-A177-3AD203B41FA5}">
                      <a16:colId xmlns:a16="http://schemas.microsoft.com/office/drawing/2014/main" val="2149192812"/>
                    </a:ext>
                  </a:extLst>
                </a:gridCol>
              </a:tblGrid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Infrastructure Reserve - 5415-110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Reforecast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YTD Actuals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74164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Reserve Balance 2016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230,000.00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230,000.00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230,000.00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913525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Reserve Deposit 2017 (30%)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136,554.38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120,380.27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120,380.27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586109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available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366,554.38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350,380.27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350,380.27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632828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530217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Sewer &amp; Water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741382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Park/Green Space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184410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Slough Survey for ground water drainage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25,000.00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90674"/>
                  </a:ext>
                </a:extLst>
              </a:tr>
              <a:tr h="418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equipment purchase for DV employee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847790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33678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Budget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175,000.00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166962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241737"/>
                  </a:ext>
                </a:extLst>
              </a:tr>
              <a:tr h="21948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Capital Reserve Balance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191,554.38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350,380.27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08143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Fund 2845-070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989418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available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963789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52043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Fundraiser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13,070.00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026027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SLGA 25% Contribution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462.50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323977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Bottle Drive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786.70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874258"/>
                  </a:ext>
                </a:extLst>
              </a:tr>
              <a:tr h="20903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335593"/>
                  </a:ext>
                </a:extLst>
              </a:tr>
              <a:tr h="67081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Fund Balance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14,319.20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16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3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9533" y="189723"/>
            <a:ext cx="9326880" cy="1144556"/>
          </a:xfrm>
        </p:spPr>
        <p:txBody>
          <a:bodyPr>
            <a:noAutofit/>
          </a:bodyPr>
          <a:lstStyle/>
          <a:p>
            <a:r>
              <a:rPr lang="en-US" sz="4400" dirty="0"/>
              <a:t>Financials 2018 (Budget vs Actual YTD)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351" y="76200"/>
            <a:ext cx="1533091" cy="132888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1ACAED-A49B-4213-AE6B-0BF19DDC2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1729"/>
              </p:ext>
            </p:extLst>
          </p:nvPr>
        </p:nvGraphicFramePr>
        <p:xfrm>
          <a:off x="1979612" y="1905005"/>
          <a:ext cx="7620000" cy="4811110"/>
        </p:xfrm>
        <a:graphic>
          <a:graphicData uri="http://schemas.openxmlformats.org/drawingml/2006/table">
            <a:tbl>
              <a:tblPr/>
              <a:tblGrid>
                <a:gridCol w="4749868">
                  <a:extLst>
                    <a:ext uri="{9D8B030D-6E8A-4147-A177-3AD203B41FA5}">
                      <a16:colId xmlns:a16="http://schemas.microsoft.com/office/drawing/2014/main" val="3814102404"/>
                    </a:ext>
                  </a:extLst>
                </a:gridCol>
                <a:gridCol w="1536127">
                  <a:extLst>
                    <a:ext uri="{9D8B030D-6E8A-4147-A177-3AD203B41FA5}">
                      <a16:colId xmlns:a16="http://schemas.microsoft.com/office/drawing/2014/main" val="1426813227"/>
                    </a:ext>
                  </a:extLst>
                </a:gridCol>
                <a:gridCol w="1334005">
                  <a:extLst>
                    <a:ext uri="{9D8B030D-6E8A-4147-A177-3AD203B41FA5}">
                      <a16:colId xmlns:a16="http://schemas.microsoft.com/office/drawing/2014/main" val="2064660503"/>
                    </a:ext>
                  </a:extLst>
                </a:gridCol>
              </a:tblGrid>
              <a:tr h="17407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Deer Valley Hamlet Proposed Budget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92768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Budget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224406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07127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Hamlet Allotment Balance 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294,750.33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294,750.33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871932"/>
                  </a:ext>
                </a:extLst>
              </a:tr>
              <a:tr h="316497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Tax Allotment 2018 (40% including Golf Course)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163,717.16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163,717.16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188874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Deposit Interest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56707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Sharing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231943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833434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721496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 (Operating Budget)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458,467.49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458,467.49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085609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89108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Curtis Construction/Employee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76,000.00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31,790.00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675900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Crack Sealing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7,500.00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1,510.35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10609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Loraas Disposal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13,500.00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6,901.78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2854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Park/Community Space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60,291.60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655488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Utility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11259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Hydrant Repairs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1,250.00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587778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SaskPower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1,633.53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05937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Weed Control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02581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bumps - permanent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86342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General Meeting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250.00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53028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 - annual maintenance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2,100.00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257301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remuneration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38486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876.24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63896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441,250.00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106,353.50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151902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218369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441,250.00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106,353.50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780678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442691"/>
                  </a:ext>
                </a:extLst>
              </a:tr>
              <a:tr h="15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Hamlot Allotment Balance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17,217.49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352,113.99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9533" y="189723"/>
            <a:ext cx="9326880" cy="1144556"/>
          </a:xfrm>
        </p:spPr>
        <p:txBody>
          <a:bodyPr>
            <a:noAutofit/>
          </a:bodyPr>
          <a:lstStyle/>
          <a:p>
            <a:r>
              <a:rPr lang="en-US" sz="4400" dirty="0"/>
              <a:t>Financials 2018 (Budget vs Actual YTD)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351" y="76200"/>
            <a:ext cx="1533091" cy="13288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1EA9F5-47AB-4020-ABCB-D90FB9B9F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11657"/>
              </p:ext>
            </p:extLst>
          </p:nvPr>
        </p:nvGraphicFramePr>
        <p:xfrm>
          <a:off x="2208212" y="2224086"/>
          <a:ext cx="7239000" cy="4252914"/>
        </p:xfrm>
        <a:graphic>
          <a:graphicData uri="http://schemas.openxmlformats.org/drawingml/2006/table">
            <a:tbl>
              <a:tblPr/>
              <a:tblGrid>
                <a:gridCol w="4512374">
                  <a:extLst>
                    <a:ext uri="{9D8B030D-6E8A-4147-A177-3AD203B41FA5}">
                      <a16:colId xmlns:a16="http://schemas.microsoft.com/office/drawing/2014/main" val="3041892301"/>
                    </a:ext>
                  </a:extLst>
                </a:gridCol>
                <a:gridCol w="1459321">
                  <a:extLst>
                    <a:ext uri="{9D8B030D-6E8A-4147-A177-3AD203B41FA5}">
                      <a16:colId xmlns:a16="http://schemas.microsoft.com/office/drawing/2014/main" val="3425267186"/>
                    </a:ext>
                  </a:extLst>
                </a:gridCol>
                <a:gridCol w="1267305">
                  <a:extLst>
                    <a:ext uri="{9D8B030D-6E8A-4147-A177-3AD203B41FA5}">
                      <a16:colId xmlns:a16="http://schemas.microsoft.com/office/drawing/2014/main" val="1329577896"/>
                    </a:ext>
                  </a:extLst>
                </a:gridCol>
              </a:tblGrid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Infrastructure Reserve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97324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Reserve Balance 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350,380.27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350,380.27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306210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Reserve Deposit 2018 (30%)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122,787.88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122,787.88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050026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available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473,168.15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473,168.15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792744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48063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Sewer &amp; Water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93719"/>
                  </a:ext>
                </a:extLst>
              </a:tr>
              <a:tr h="435338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Repairs - Gravel Road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150,000.00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044741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377611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984650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Budget Expenses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210,000.00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678833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076389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Capital Reserve Balance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263,168.15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93236"/>
                  </a:ext>
                </a:extLst>
              </a:tr>
              <a:tr h="23441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0404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Park/Community Space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51358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14,319.20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14,319.20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033396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- McElhanney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10,360.35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56912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358573"/>
                  </a:ext>
                </a:extLst>
              </a:tr>
              <a:tr h="23441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14,319.20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24,679.55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4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2018/19 Anticipated Activities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905000"/>
            <a:ext cx="9906000" cy="4343400"/>
          </a:xfrm>
        </p:spPr>
        <p:txBody>
          <a:bodyPr numCol="2">
            <a:normAutofit/>
          </a:bodyPr>
          <a:lstStyle/>
          <a:p>
            <a:r>
              <a:rPr lang="en-US" sz="3200" dirty="0"/>
              <a:t>Walking Path - Deer Valley Road</a:t>
            </a:r>
          </a:p>
          <a:p>
            <a:r>
              <a:rPr lang="en-US" sz="3200" dirty="0"/>
              <a:t>Park Equipment Installation</a:t>
            </a:r>
          </a:p>
          <a:p>
            <a:r>
              <a:rPr lang="en-US" sz="3200" dirty="0"/>
              <a:t>Public Utility - asset transfer</a:t>
            </a:r>
          </a:p>
          <a:p>
            <a:r>
              <a:rPr lang="en-US" sz="3200" dirty="0"/>
              <a:t>Election of Board Member (tonight)</a:t>
            </a:r>
          </a:p>
          <a:p>
            <a:r>
              <a:rPr lang="en-US" sz="3200" dirty="0"/>
              <a:t>Architectural control/nuisance bylaw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 Update</a:t>
            </a:r>
            <a:r>
              <a:rPr lang="en-US" sz="7200" dirty="0"/>
              <a:t>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905000"/>
            <a:ext cx="9677401" cy="4267200"/>
          </a:xfrm>
        </p:spPr>
        <p:txBody>
          <a:bodyPr>
            <a:normAutofit/>
          </a:bodyPr>
          <a:lstStyle/>
          <a:p>
            <a:r>
              <a:rPr lang="en-US" sz="3600" dirty="0"/>
              <a:t>Presentation from Park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76200"/>
            <a:ext cx="1503030" cy="1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1206</TotalTime>
  <Words>915</Words>
  <Application>Microsoft Office PowerPoint</Application>
  <PresentationFormat>Custom</PresentationFormat>
  <Paragraphs>392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Earthtones 16x9</vt:lpstr>
      <vt:lpstr>Deer Valley Annual General Meeting</vt:lpstr>
      <vt:lpstr>Introduction</vt:lpstr>
      <vt:lpstr>2018 Activities</vt:lpstr>
      <vt:lpstr>Financials 2017 (Budget vs Actual)</vt:lpstr>
      <vt:lpstr>Financials 2017 (Budget vs Actual) Cont’d</vt:lpstr>
      <vt:lpstr>Financials 2018 (Budget vs Actual YTD)</vt:lpstr>
      <vt:lpstr>Financials 2018 (Budget vs Actual YTD)</vt:lpstr>
      <vt:lpstr>2018/19 Anticipated Activities</vt:lpstr>
      <vt:lpstr>Park Update </vt:lpstr>
      <vt:lpstr>Utility Board </vt:lpstr>
      <vt:lpstr>Open Forum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 Valley Annual General Meeting</dc:title>
  <dc:creator>Dave Frey</dc:creator>
  <cp:lastModifiedBy>Dave Frey</cp:lastModifiedBy>
  <cp:revision>28</cp:revision>
  <dcterms:created xsi:type="dcterms:W3CDTF">2017-09-11T19:23:37Z</dcterms:created>
  <dcterms:modified xsi:type="dcterms:W3CDTF">2018-09-14T00:39:48Z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