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96" r:id="rId2"/>
    <p:sldId id="256" r:id="rId3"/>
    <p:sldId id="273" r:id="rId4"/>
    <p:sldId id="280" r:id="rId5"/>
    <p:sldId id="295" r:id="rId6"/>
    <p:sldId id="297" r:id="rId7"/>
    <p:sldId id="298" r:id="rId8"/>
    <p:sldId id="299" r:id="rId9"/>
    <p:sldId id="300" r:id="rId10"/>
    <p:sldId id="283" r:id="rId11"/>
    <p:sldId id="288" r:id="rId12"/>
    <p:sldId id="289" r:id="rId13"/>
    <p:sldId id="290" r:id="rId14"/>
    <p:sldId id="291" r:id="rId15"/>
    <p:sldId id="285" r:id="rId16"/>
    <p:sldId id="292" r:id="rId17"/>
    <p:sldId id="294" r:id="rId18"/>
    <p:sldId id="293" r:id="rId19"/>
    <p:sldId id="282" r:id="rId20"/>
  </p:sldIdLst>
  <p:sldSz cx="12188825"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5000" autoAdjust="0"/>
  </p:normalViewPr>
  <p:slideViewPr>
    <p:cSldViewPr>
      <p:cViewPr varScale="1">
        <p:scale>
          <a:sx n="114" d="100"/>
          <a:sy n="114" d="100"/>
        </p:scale>
        <p:origin x="240" y="10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7C6ACB66-EAB9-4D45-9F9C-28EA120D791D}" type="datetimeFigureOut">
              <a:rPr lang="en-US"/>
              <a:t>11/19/2020</a:t>
            </a:fld>
            <a:endParaRPr/>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F879D970-AC71-40CF-8717-2E4EAB5207AF}" type="datetimeFigureOut">
              <a:rPr lang="en-US"/>
              <a:t>11/19/2020</a:t>
            </a:fld>
            <a:endParaRPr/>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11/19/2020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11/19/2020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11/19/2020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11/19/2020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11/19/2020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11/19/2020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11/19/2020</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11/19/2020</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11/19/2020</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11/19/2020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11/19/2020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11/19/2020</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t>AGM Rules</a:t>
            </a:r>
          </a:p>
        </p:txBody>
      </p:sp>
      <p:sp>
        <p:nvSpPr>
          <p:cNvPr id="14" name="Content Placeholder 13"/>
          <p:cNvSpPr>
            <a:spLocks noGrp="1"/>
          </p:cNvSpPr>
          <p:nvPr>
            <p:ph idx="1"/>
          </p:nvPr>
        </p:nvSpPr>
        <p:spPr>
          <a:xfrm>
            <a:off x="1065212" y="1676400"/>
            <a:ext cx="10210799" cy="4876800"/>
          </a:xfrm>
        </p:spPr>
        <p:txBody>
          <a:bodyPr>
            <a:normAutofit lnSpcReduction="10000"/>
          </a:bodyPr>
          <a:lstStyle/>
          <a:p>
            <a:pPr marL="457200" marR="0">
              <a:lnSpc>
                <a:spcPct val="100000"/>
              </a:lnSpc>
              <a:spcBef>
                <a:spcPts val="0"/>
              </a:spcBef>
              <a:spcAft>
                <a:spcPts val="0"/>
              </a:spcAft>
            </a:pPr>
            <a:r>
              <a:rPr lang="en-US" sz="2000" dirty="0">
                <a:effectLst/>
                <a:ea typeface="Times New Roman" panose="02020603050405020304" pitchFamily="18" charset="0"/>
              </a:rPr>
              <a:t>1.      Please be respectful (disrespectful comments, remarks or gestures will not be 	tolerated)</a:t>
            </a:r>
          </a:p>
          <a:p>
            <a:pPr marL="457200" marR="0" algn="l">
              <a:lnSpc>
                <a:spcPct val="100000"/>
              </a:lnSpc>
              <a:spcBef>
                <a:spcPts val="0"/>
              </a:spcBef>
              <a:spcAft>
                <a:spcPts val="0"/>
              </a:spcAft>
            </a:pPr>
            <a:r>
              <a:rPr lang="en-US" sz="2000" dirty="0">
                <a:effectLst/>
                <a:ea typeface="Times New Roman" panose="02020603050405020304" pitchFamily="18" charset="0"/>
              </a:rPr>
              <a:t>2.      Please mute your volume, the moderator will unmute you if you have a question or are 	presenting</a:t>
            </a:r>
          </a:p>
          <a:p>
            <a:pPr marL="457200" marR="0" algn="l">
              <a:lnSpc>
                <a:spcPct val="100000"/>
              </a:lnSpc>
              <a:spcBef>
                <a:spcPts val="0"/>
              </a:spcBef>
              <a:spcAft>
                <a:spcPts val="0"/>
              </a:spcAft>
            </a:pPr>
            <a:r>
              <a:rPr lang="en-US" sz="2000" dirty="0">
                <a:effectLst/>
                <a:ea typeface="Times New Roman" panose="02020603050405020304" pitchFamily="18" charset="0"/>
              </a:rPr>
              <a:t>3.      Please turn your video off unless you are asking a question or presenting.</a:t>
            </a:r>
          </a:p>
          <a:p>
            <a:pPr marL="457200" marR="0" algn="l">
              <a:lnSpc>
                <a:spcPct val="100000"/>
              </a:lnSpc>
              <a:spcBef>
                <a:spcPts val="0"/>
              </a:spcBef>
              <a:spcAft>
                <a:spcPts val="0"/>
              </a:spcAft>
            </a:pPr>
            <a:r>
              <a:rPr lang="en-US" sz="2000" dirty="0">
                <a:effectLst/>
                <a:ea typeface="Times New Roman" panose="02020603050405020304" pitchFamily="18" charset="0"/>
              </a:rPr>
              <a:t>4.      If you have a question or comment – please use the chat function (found at the bottom 	of your screen) or raise your virtual hand (this can be found if you click on participants 	and you can see under the names there is a blue hand to raise your virtual hand).  One 	of the Board members will be monitoring for activity.</a:t>
            </a:r>
          </a:p>
          <a:p>
            <a:pPr marL="457200" marR="0" algn="l">
              <a:lnSpc>
                <a:spcPct val="100000"/>
              </a:lnSpc>
              <a:spcBef>
                <a:spcPts val="0"/>
              </a:spcBef>
              <a:spcAft>
                <a:spcPts val="0"/>
              </a:spcAft>
            </a:pPr>
            <a:r>
              <a:rPr lang="en-US" sz="2000" dirty="0">
                <a:effectLst/>
                <a:ea typeface="Times New Roman" panose="02020603050405020304" pitchFamily="18" charset="0"/>
              </a:rPr>
              <a:t>5.      When asking your question, you will be limited to a </a:t>
            </a:r>
            <a:r>
              <a:rPr lang="en-US" sz="2000" b="1" dirty="0">
                <a:effectLst/>
                <a:ea typeface="Times New Roman" panose="02020603050405020304" pitchFamily="18" charset="0"/>
              </a:rPr>
              <a:t>2 minute </a:t>
            </a:r>
            <a:r>
              <a:rPr lang="en-US" sz="2000" dirty="0">
                <a:effectLst/>
                <a:ea typeface="Times New Roman" panose="02020603050405020304" pitchFamily="18" charset="0"/>
              </a:rPr>
              <a:t>time frame to keep the 	meeting moving forward (additional time can be provided if follow-up discussion 	warrants it)</a:t>
            </a:r>
          </a:p>
          <a:p>
            <a:pPr marL="457200" marR="0" algn="l">
              <a:lnSpc>
                <a:spcPct val="100000"/>
              </a:lnSpc>
              <a:spcBef>
                <a:spcPts val="0"/>
              </a:spcBef>
              <a:spcAft>
                <a:spcPts val="0"/>
              </a:spcAft>
            </a:pPr>
            <a:r>
              <a:rPr lang="en-US" sz="2000" dirty="0">
                <a:effectLst/>
                <a:ea typeface="Times New Roman" panose="02020603050405020304" pitchFamily="18" charset="0"/>
              </a:rPr>
              <a:t>6.      After the moderator has unmuted you, please speak clearly when are presenting, 	asking a question or commenting</a:t>
            </a:r>
          </a:p>
          <a:p>
            <a:pPr marL="457200" marR="0" algn="l">
              <a:lnSpc>
                <a:spcPct val="100000"/>
              </a:lnSpc>
              <a:spcBef>
                <a:spcPts val="0"/>
              </a:spcBef>
              <a:spcAft>
                <a:spcPts val="800"/>
              </a:spcAft>
            </a:pPr>
            <a:r>
              <a:rPr lang="en-US" sz="2000" dirty="0">
                <a:effectLst/>
                <a:ea typeface="Times New Roman" panose="02020603050405020304" pitchFamily="18" charset="0"/>
              </a:rPr>
              <a:t>7.      When a vote is required, we will use the poll function.  Every email address registered 	will be entitled to one vote per poll.</a:t>
            </a:r>
          </a:p>
          <a:p>
            <a:pPr marL="457200" marR="0" algn="l">
              <a:lnSpc>
                <a:spcPts val="1175"/>
              </a:lnSpc>
              <a:spcBef>
                <a:spcPts val="0"/>
              </a:spcBef>
              <a:spcAft>
                <a:spcPts val="0"/>
              </a:spcAft>
            </a:pPr>
            <a:endParaRPr lang="en-US" sz="2800" b="0" i="0" dirty="0">
              <a:effectLst/>
            </a:endParaRPr>
          </a:p>
        </p:txBody>
      </p:sp>
      <p:pic>
        <p:nvPicPr>
          <p:cNvPr id="4" name="Picture 3"/>
          <p:cNvPicPr>
            <a:picLocks noChangeAspect="1"/>
          </p:cNvPicPr>
          <p:nvPr/>
        </p:nvPicPr>
        <p:blipFill>
          <a:blip r:embed="rId2"/>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207032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t>Community Re-zoning</a:t>
            </a:r>
          </a:p>
        </p:txBody>
      </p:sp>
      <p:sp>
        <p:nvSpPr>
          <p:cNvPr id="14" name="Content Placeholder 13"/>
          <p:cNvSpPr>
            <a:spLocks noGrp="1"/>
          </p:cNvSpPr>
          <p:nvPr>
            <p:ph idx="1"/>
          </p:nvPr>
        </p:nvSpPr>
        <p:spPr>
          <a:xfrm>
            <a:off x="836612" y="1905000"/>
            <a:ext cx="9829801" cy="4267200"/>
          </a:xfrm>
        </p:spPr>
        <p:txBody>
          <a:bodyPr>
            <a:normAutofit/>
          </a:bodyPr>
          <a:lstStyle/>
          <a:p>
            <a:r>
              <a:rPr lang="en-US" sz="3600" dirty="0"/>
              <a:t>Re-zone Deer Valley in order to put bylaws in place enforcing the architectural controls that Deer Valley Developments issued when development of Deer Valley began.</a:t>
            </a:r>
          </a:p>
          <a:p>
            <a:r>
              <a:rPr lang="en-US" sz="3600" dirty="0"/>
              <a:t>Presentation by Luke </a:t>
            </a:r>
            <a:r>
              <a:rPr lang="en-US" sz="3600" dirty="0" err="1"/>
              <a:t>Grazier</a:t>
            </a:r>
            <a:r>
              <a:rPr lang="en-US" sz="3600" dirty="0"/>
              <a:t>, (former) Community Planner for the RM of Lumsden</a:t>
            </a:r>
          </a:p>
        </p:txBody>
      </p:sp>
      <p:pic>
        <p:nvPicPr>
          <p:cNvPr id="4" name="Picture 3"/>
          <p:cNvPicPr>
            <a:picLocks noChangeAspect="1"/>
          </p:cNvPicPr>
          <p:nvPr/>
        </p:nvPicPr>
        <p:blipFill>
          <a:blip r:embed="rId2"/>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296968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9533" y="189723"/>
            <a:ext cx="9326880" cy="1144556"/>
          </a:xfrm>
        </p:spPr>
        <p:txBody>
          <a:bodyPr>
            <a:noAutofit/>
          </a:bodyPr>
          <a:lstStyle/>
          <a:p>
            <a:r>
              <a:rPr lang="en-US" sz="4400" dirty="0"/>
              <a:t>Financials 2019</a:t>
            </a:r>
            <a:r>
              <a:rPr lang="en-US" sz="3200" dirty="0"/>
              <a:t> (Budget vs Actual - Operating)</a:t>
            </a:r>
            <a:endParaRPr lang="en-US" sz="4400" dirty="0"/>
          </a:p>
        </p:txBody>
      </p:sp>
      <p:pic>
        <p:nvPicPr>
          <p:cNvPr id="4" name="Picture 3"/>
          <p:cNvPicPr>
            <a:picLocks noChangeAspect="1"/>
          </p:cNvPicPr>
          <p:nvPr/>
        </p:nvPicPr>
        <p:blipFill>
          <a:blip r:embed="rId2"/>
          <a:stretch>
            <a:fillRect/>
          </a:stretch>
        </p:blipFill>
        <p:spPr>
          <a:xfrm>
            <a:off x="10255351" y="76200"/>
            <a:ext cx="1533091" cy="1328881"/>
          </a:xfrm>
          <a:prstGeom prst="rect">
            <a:avLst/>
          </a:prstGeom>
        </p:spPr>
      </p:pic>
      <p:graphicFrame>
        <p:nvGraphicFramePr>
          <p:cNvPr id="12" name="Table 11">
            <a:extLst>
              <a:ext uri="{FF2B5EF4-FFF2-40B4-BE49-F238E27FC236}">
                <a16:creationId xmlns:a16="http://schemas.microsoft.com/office/drawing/2014/main" id="{99AB2D94-0A0D-4BCD-93D5-8DC0443EBFBD}"/>
              </a:ext>
            </a:extLst>
          </p:cNvPr>
          <p:cNvGraphicFramePr>
            <a:graphicFrameLocks noGrp="1"/>
          </p:cNvGraphicFramePr>
          <p:nvPr>
            <p:extLst>
              <p:ext uri="{D42A27DB-BD31-4B8C-83A1-F6EECF244321}">
                <p14:modId xmlns:p14="http://schemas.microsoft.com/office/powerpoint/2010/main" val="2757653179"/>
              </p:ext>
            </p:extLst>
          </p:nvPr>
        </p:nvGraphicFramePr>
        <p:xfrm>
          <a:off x="2970212" y="1784189"/>
          <a:ext cx="6172200" cy="4908897"/>
        </p:xfrm>
        <a:graphic>
          <a:graphicData uri="http://schemas.openxmlformats.org/drawingml/2006/table">
            <a:tbl>
              <a:tblPr/>
              <a:tblGrid>
                <a:gridCol w="2785807">
                  <a:extLst>
                    <a:ext uri="{9D8B030D-6E8A-4147-A177-3AD203B41FA5}">
                      <a16:colId xmlns:a16="http://schemas.microsoft.com/office/drawing/2014/main" val="1489801450"/>
                    </a:ext>
                  </a:extLst>
                </a:gridCol>
                <a:gridCol w="1547986">
                  <a:extLst>
                    <a:ext uri="{9D8B030D-6E8A-4147-A177-3AD203B41FA5}">
                      <a16:colId xmlns:a16="http://schemas.microsoft.com/office/drawing/2014/main" val="279956338"/>
                    </a:ext>
                  </a:extLst>
                </a:gridCol>
                <a:gridCol w="1838407">
                  <a:extLst>
                    <a:ext uri="{9D8B030D-6E8A-4147-A177-3AD203B41FA5}">
                      <a16:colId xmlns:a16="http://schemas.microsoft.com/office/drawing/2014/main" val="482302569"/>
                    </a:ext>
                  </a:extLst>
                </a:gridCol>
              </a:tblGrid>
              <a:tr h="117635">
                <a:tc>
                  <a:txBody>
                    <a:bodyPr/>
                    <a:lstStyle/>
                    <a:p>
                      <a:pPr algn="l" fontAlgn="b"/>
                      <a:r>
                        <a:rPr lang="en-CA" sz="900" b="1" i="0" u="none" strike="noStrike">
                          <a:solidFill>
                            <a:srgbClr val="000000"/>
                          </a:solidFill>
                          <a:effectLst/>
                          <a:latin typeface="Calibri" panose="020F0502020204030204" pitchFamily="34" charset="0"/>
                        </a:rPr>
                        <a:t>Operating Budget</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CA" sz="900" b="1" i="0" u="none" strike="noStrike">
                          <a:solidFill>
                            <a:srgbClr val="000000"/>
                          </a:solidFill>
                          <a:effectLst/>
                          <a:latin typeface="Calibri" panose="020F0502020204030204" pitchFamily="34" charset="0"/>
                        </a:rPr>
                        <a:t> Budget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Actuals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033036"/>
                  </a:ext>
                </a:extLst>
              </a:tr>
              <a:tr h="114619">
                <a:tc>
                  <a:txBody>
                    <a:bodyPr/>
                    <a:lstStyle/>
                    <a:p>
                      <a:pPr algn="l" fontAlgn="b"/>
                      <a:r>
                        <a:rPr lang="en-CA" sz="900" b="1" i="0" u="none" strike="noStrike">
                          <a:solidFill>
                            <a:srgbClr val="000000"/>
                          </a:solidFill>
                          <a:effectLst/>
                          <a:latin typeface="Calibri" panose="020F0502020204030204" pitchFamily="34" charset="0"/>
                        </a:rPr>
                        <a:t>Revenues</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959232"/>
                  </a:ext>
                </a:extLst>
              </a:tr>
              <a:tr h="229237">
                <a:tc>
                  <a:txBody>
                    <a:bodyPr/>
                    <a:lstStyle/>
                    <a:p>
                      <a:pPr algn="l" fontAlgn="b"/>
                      <a:r>
                        <a:rPr lang="en-CA" sz="900" b="0" i="0" u="none" strike="noStrike">
                          <a:solidFill>
                            <a:srgbClr val="000000"/>
                          </a:solidFill>
                          <a:effectLst/>
                          <a:latin typeface="Calibri" panose="020F0502020204030204" pitchFamily="34" charset="0"/>
                        </a:rPr>
                        <a:t>Existing Hamlet Allotment Balance 2018</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$ 375,008.81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      409,189.52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328408"/>
                  </a:ext>
                </a:extLst>
              </a:tr>
              <a:tr h="343855">
                <a:tc>
                  <a:txBody>
                    <a:bodyPr/>
                    <a:lstStyle/>
                    <a:p>
                      <a:pPr algn="l" fontAlgn="b"/>
                      <a:r>
                        <a:rPr lang="en-CA" sz="900" b="0" i="0" u="none" strike="noStrike">
                          <a:solidFill>
                            <a:srgbClr val="000000"/>
                          </a:solidFill>
                          <a:effectLst/>
                          <a:latin typeface="Calibri" panose="020F0502020204030204" pitchFamily="34" charset="0"/>
                        </a:rPr>
                        <a:t>Expected Tax Allotment 2018 (40% including Golf Course)</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$ 166,991.50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      180,481.12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64027"/>
                  </a:ext>
                </a:extLst>
              </a:tr>
              <a:tr h="114619">
                <a:tc>
                  <a:txBody>
                    <a:bodyPr/>
                    <a:lstStyle/>
                    <a:p>
                      <a:pPr algn="l" fontAlgn="b"/>
                      <a:r>
                        <a:rPr lang="en-CA" sz="900" b="0" i="0" u="none" strike="noStrike">
                          <a:solidFill>
                            <a:srgbClr val="000000"/>
                          </a:solidFill>
                          <a:effectLst/>
                          <a:latin typeface="Calibri" panose="020F0502020204030204" pitchFamily="34" charset="0"/>
                        </a:rPr>
                        <a:t>Deposit Interest</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                 -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852657"/>
                  </a:ext>
                </a:extLst>
              </a:tr>
              <a:tr h="114619">
                <a:tc>
                  <a:txBody>
                    <a:bodyPr/>
                    <a:lstStyle/>
                    <a:p>
                      <a:pPr algn="l" fontAlgn="b"/>
                      <a:r>
                        <a:rPr lang="en-CA" sz="900" b="0" i="0" u="none" strike="noStrike">
                          <a:solidFill>
                            <a:srgbClr val="000000"/>
                          </a:solidFill>
                          <a:effectLst/>
                          <a:latin typeface="Calibri" panose="020F0502020204030204" pitchFamily="34" charset="0"/>
                        </a:rPr>
                        <a:t>Revenue Sharing</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   28,019.00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        26,924.00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499086"/>
                  </a:ext>
                </a:extLst>
              </a:tr>
              <a:tr h="114619">
                <a:tc>
                  <a:txBody>
                    <a:bodyPr/>
                    <a:lstStyle/>
                    <a:p>
                      <a:pPr algn="l" fontAlgn="b"/>
                      <a:r>
                        <a:rPr lang="en-CA" sz="900" b="0" i="0" u="none" strike="noStrike">
                          <a:solidFill>
                            <a:srgbClr val="000000"/>
                          </a:solidFill>
                          <a:effectLst/>
                          <a:latin typeface="Calibri" panose="020F0502020204030204" pitchFamily="34" charset="0"/>
                        </a:rPr>
                        <a:t>Grants</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                 -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960408"/>
                  </a:ext>
                </a:extLst>
              </a:tr>
              <a:tr h="114619">
                <a:tc>
                  <a:txBody>
                    <a:bodyPr/>
                    <a:lstStyle/>
                    <a:p>
                      <a:pPr algn="l" fontAlgn="b"/>
                      <a:r>
                        <a:rPr lang="en-CA" sz="900" b="0" i="0" u="none" strike="noStrike">
                          <a:solidFill>
                            <a:srgbClr val="000000"/>
                          </a:solidFill>
                          <a:effectLst/>
                          <a:latin typeface="Calibri" panose="020F0502020204030204" pitchFamily="34" charset="0"/>
                        </a:rPr>
                        <a:t> </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477223"/>
                  </a:ext>
                </a:extLst>
              </a:tr>
              <a:tr h="215362">
                <a:tc>
                  <a:txBody>
                    <a:bodyPr/>
                    <a:lstStyle/>
                    <a:p>
                      <a:pPr algn="l" fontAlgn="b"/>
                      <a:r>
                        <a:rPr lang="en-CA" sz="900" b="1" i="0" u="none" strike="noStrike">
                          <a:solidFill>
                            <a:srgbClr val="000000"/>
                          </a:solidFill>
                          <a:effectLst/>
                          <a:latin typeface="Calibri" panose="020F0502020204030204" pitchFamily="34" charset="0"/>
                        </a:rPr>
                        <a:t>Total Revenue (Operating Budget)</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$ 570,019.31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      616,594.64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621334"/>
                  </a:ext>
                </a:extLst>
              </a:tr>
              <a:tr h="114619">
                <a:tc>
                  <a:txBody>
                    <a:bodyPr/>
                    <a:lstStyle/>
                    <a:p>
                      <a:pPr algn="l" fontAlgn="b"/>
                      <a:r>
                        <a:rPr lang="en-CA" sz="900" b="1" i="0" u="none" strike="noStrike">
                          <a:solidFill>
                            <a:srgbClr val="000000"/>
                          </a:solidFill>
                          <a:effectLst/>
                          <a:latin typeface="Calibri" panose="020F0502020204030204" pitchFamily="34" charset="0"/>
                        </a:rPr>
                        <a:t>Expenses</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242144"/>
                  </a:ext>
                </a:extLst>
              </a:tr>
              <a:tr h="114619">
                <a:tc>
                  <a:txBody>
                    <a:bodyPr/>
                    <a:lstStyle/>
                    <a:p>
                      <a:pPr algn="l" fontAlgn="b"/>
                      <a:r>
                        <a:rPr lang="en-CA" sz="900" b="0" i="0" u="none" strike="noStrike">
                          <a:solidFill>
                            <a:srgbClr val="000000"/>
                          </a:solidFill>
                          <a:effectLst/>
                          <a:latin typeface="Calibri" panose="020F0502020204030204" pitchFamily="34" charset="0"/>
                        </a:rPr>
                        <a:t>Curtis Construction</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76,000.00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49,401.10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873732"/>
                  </a:ext>
                </a:extLst>
              </a:tr>
              <a:tr h="114619">
                <a:tc>
                  <a:txBody>
                    <a:bodyPr/>
                    <a:lstStyle/>
                    <a:p>
                      <a:pPr algn="l" fontAlgn="b"/>
                      <a:r>
                        <a:rPr lang="en-CA" sz="900" b="0" i="0" u="none" strike="noStrike">
                          <a:solidFill>
                            <a:srgbClr val="000000"/>
                          </a:solidFill>
                          <a:effectLst/>
                          <a:latin typeface="Calibri" panose="020F0502020204030204" pitchFamily="34" charset="0"/>
                        </a:rPr>
                        <a:t>Summer Maintenance</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900" b="0" i="0" u="none" strike="noStrike">
                          <a:solidFill>
                            <a:srgbClr val="000000"/>
                          </a:solidFill>
                          <a:effectLst/>
                          <a:latin typeface="Calibri" panose="020F0502020204030204" pitchFamily="34" charset="0"/>
                        </a:rPr>
                        <a:t> $        18,476.57 </a:t>
                      </a:r>
                    </a:p>
                  </a:txBody>
                  <a:tcPr marL="2980" marR="2980" marT="298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641888"/>
                  </a:ext>
                </a:extLst>
              </a:tr>
              <a:tr h="114619">
                <a:tc>
                  <a:txBody>
                    <a:bodyPr/>
                    <a:lstStyle/>
                    <a:p>
                      <a:pPr algn="l" fontAlgn="b"/>
                      <a:r>
                        <a:rPr lang="en-CA" sz="900" b="0" i="0" u="none" strike="noStrike">
                          <a:solidFill>
                            <a:srgbClr val="000000"/>
                          </a:solidFill>
                          <a:effectLst/>
                          <a:latin typeface="Calibri" panose="020F0502020204030204" pitchFamily="34" charset="0"/>
                        </a:rPr>
                        <a:t>Crack Sealing **</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7,500.00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613198"/>
                  </a:ext>
                </a:extLst>
              </a:tr>
              <a:tr h="180976">
                <a:tc>
                  <a:txBody>
                    <a:bodyPr/>
                    <a:lstStyle/>
                    <a:p>
                      <a:pPr algn="l" fontAlgn="b"/>
                      <a:r>
                        <a:rPr lang="en-CA" sz="900" b="0" i="0" u="none" strike="noStrike">
                          <a:solidFill>
                            <a:srgbClr val="000000"/>
                          </a:solidFill>
                          <a:effectLst/>
                          <a:latin typeface="Calibri" panose="020F0502020204030204" pitchFamily="34" charset="0"/>
                        </a:rPr>
                        <a:t>Loraas Disposal</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13,500.00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14,863.15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454146"/>
                  </a:ext>
                </a:extLst>
              </a:tr>
              <a:tr h="343855">
                <a:tc>
                  <a:txBody>
                    <a:bodyPr/>
                    <a:lstStyle/>
                    <a:p>
                      <a:pPr algn="l" fontAlgn="b"/>
                      <a:r>
                        <a:rPr lang="en-CA" sz="900" b="0" i="0" u="none" strike="noStrike">
                          <a:solidFill>
                            <a:srgbClr val="000000"/>
                          </a:solidFill>
                          <a:effectLst/>
                          <a:latin typeface="Calibri" panose="020F0502020204030204" pitchFamily="34" charset="0"/>
                        </a:rPr>
                        <a:t>Park/Community Space/Community Clean Up Reserve</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$ 250,000.00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9758504"/>
                  </a:ext>
                </a:extLst>
              </a:tr>
              <a:tr h="120651">
                <a:tc>
                  <a:txBody>
                    <a:bodyPr/>
                    <a:lstStyle/>
                    <a:p>
                      <a:pPr algn="l" fontAlgn="b"/>
                      <a:r>
                        <a:rPr lang="en-CA" sz="900" b="0" i="0" u="none" strike="noStrike">
                          <a:solidFill>
                            <a:srgbClr val="000000"/>
                          </a:solidFill>
                          <a:effectLst/>
                          <a:latin typeface="Calibri" panose="020F0502020204030204" pitchFamily="34" charset="0"/>
                        </a:rPr>
                        <a:t>Pest Control**</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10,000.00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668285"/>
                  </a:ext>
                </a:extLst>
              </a:tr>
              <a:tr h="120651">
                <a:tc>
                  <a:txBody>
                    <a:bodyPr/>
                    <a:lstStyle/>
                    <a:p>
                      <a:pPr algn="l" fontAlgn="b"/>
                      <a:r>
                        <a:rPr lang="en-CA" sz="900" b="0" i="0" u="none" strike="noStrike">
                          <a:solidFill>
                            <a:srgbClr val="000000"/>
                          </a:solidFill>
                          <a:effectLst/>
                          <a:latin typeface="Calibri" panose="020F0502020204030204" pitchFamily="34" charset="0"/>
                        </a:rPr>
                        <a:t>Recreation </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25,000.00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5,935.17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507952"/>
                  </a:ext>
                </a:extLst>
              </a:tr>
              <a:tr h="114619">
                <a:tc>
                  <a:txBody>
                    <a:bodyPr/>
                    <a:lstStyle/>
                    <a:p>
                      <a:pPr algn="l" fontAlgn="b"/>
                      <a:r>
                        <a:rPr lang="en-CA" sz="900" b="0" i="0" u="none" strike="noStrike">
                          <a:solidFill>
                            <a:srgbClr val="000000"/>
                          </a:solidFill>
                          <a:effectLst/>
                          <a:latin typeface="Calibri" panose="020F0502020204030204" pitchFamily="34" charset="0"/>
                        </a:rPr>
                        <a:t>SaskPower</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4,000.00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3,321.90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898056"/>
                  </a:ext>
                </a:extLst>
              </a:tr>
              <a:tr h="114619">
                <a:tc>
                  <a:txBody>
                    <a:bodyPr/>
                    <a:lstStyle/>
                    <a:p>
                      <a:pPr algn="l" fontAlgn="b"/>
                      <a:r>
                        <a:rPr lang="en-CA" sz="900" b="0" i="0" u="none" strike="noStrike">
                          <a:solidFill>
                            <a:srgbClr val="000000"/>
                          </a:solidFill>
                          <a:effectLst/>
                          <a:latin typeface="Calibri" panose="020F0502020204030204" pitchFamily="34" charset="0"/>
                        </a:rPr>
                        <a:t>Annual General Meeting</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500.00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CA" sz="900" b="0" i="0" u="none" strike="noStrike" dirty="0">
                          <a:solidFill>
                            <a:srgbClr val="000000"/>
                          </a:solidFill>
                          <a:effectLst/>
                          <a:latin typeface="Calibri" panose="020F0502020204030204" pitchFamily="34" charset="0"/>
                        </a:rPr>
                        <a:t> $          8,850.61 </a:t>
                      </a:r>
                    </a:p>
                  </a:txBody>
                  <a:tcPr marL="2980" marR="2980" marT="29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273076"/>
                  </a:ext>
                </a:extLst>
              </a:tr>
              <a:tr h="232252">
                <a:tc>
                  <a:txBody>
                    <a:bodyPr/>
                    <a:lstStyle/>
                    <a:p>
                      <a:pPr algn="l" fontAlgn="b"/>
                      <a:r>
                        <a:rPr lang="en-CA" sz="900" b="0" i="0" u="none" strike="noStrike">
                          <a:solidFill>
                            <a:srgbClr val="000000"/>
                          </a:solidFill>
                          <a:effectLst/>
                          <a:latin typeface="Calibri" panose="020F0502020204030204" pitchFamily="34" charset="0"/>
                        </a:rPr>
                        <a:t>Website - annual maintenance</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2,000.00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800841307"/>
                  </a:ext>
                </a:extLst>
              </a:tr>
              <a:tr h="117635">
                <a:tc>
                  <a:txBody>
                    <a:bodyPr/>
                    <a:lstStyle/>
                    <a:p>
                      <a:pPr algn="l" fontAlgn="b"/>
                      <a:r>
                        <a:rPr lang="en-CA" sz="900" b="0" i="0" u="none" strike="noStrike">
                          <a:solidFill>
                            <a:srgbClr val="000000"/>
                          </a:solidFill>
                          <a:effectLst/>
                          <a:latin typeface="Calibri" panose="020F0502020204030204" pitchFamily="34" charset="0"/>
                        </a:rPr>
                        <a:t>Board remuneration</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10,000.00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913832297"/>
                  </a:ext>
                </a:extLst>
              </a:tr>
              <a:tr h="117635">
                <a:tc>
                  <a:txBody>
                    <a:bodyPr/>
                    <a:lstStyle/>
                    <a:p>
                      <a:pPr algn="l" fontAlgn="b"/>
                      <a:r>
                        <a:rPr lang="en-CA" sz="900" b="0" i="0" u="none" strike="noStrike">
                          <a:solidFill>
                            <a:srgbClr val="000000"/>
                          </a:solidFill>
                          <a:effectLst/>
                          <a:latin typeface="Calibri" panose="020F0502020204030204" pitchFamily="34" charset="0"/>
                        </a:rPr>
                        <a:t> </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436777"/>
                  </a:ext>
                </a:extLst>
              </a:tr>
              <a:tr h="117635">
                <a:tc>
                  <a:txBody>
                    <a:bodyPr/>
                    <a:lstStyle/>
                    <a:p>
                      <a:pPr algn="l" fontAlgn="b"/>
                      <a:r>
                        <a:rPr lang="en-CA" sz="900" b="0" i="0" u="none" strike="noStrike">
                          <a:solidFill>
                            <a:srgbClr val="000000"/>
                          </a:solidFill>
                          <a:effectLst/>
                          <a:latin typeface="Calibri" panose="020F0502020204030204" pitchFamily="34" charset="0"/>
                        </a:rPr>
                        <a:t>Budget Expenses</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$ 398,500.00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100,848.50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021763"/>
                  </a:ext>
                </a:extLst>
              </a:tr>
              <a:tr h="114619">
                <a:tc>
                  <a:txBody>
                    <a:bodyPr/>
                    <a:lstStyle/>
                    <a:p>
                      <a:pPr algn="l" fontAlgn="b"/>
                      <a:r>
                        <a:rPr lang="en-CA" sz="900" b="0" i="0" u="none" strike="noStrike">
                          <a:solidFill>
                            <a:srgbClr val="000000"/>
                          </a:solidFill>
                          <a:effectLst/>
                          <a:latin typeface="Calibri" panose="020F0502020204030204" pitchFamily="34" charset="0"/>
                        </a:rPr>
                        <a:t>Outstanding Invoices</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                      -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937429"/>
                  </a:ext>
                </a:extLst>
              </a:tr>
              <a:tr h="117635">
                <a:tc>
                  <a:txBody>
                    <a:bodyPr/>
                    <a:lstStyle/>
                    <a:p>
                      <a:pPr algn="l" fontAlgn="b"/>
                      <a:r>
                        <a:rPr lang="en-CA" sz="900" b="0" i="0" u="none" strike="noStrike">
                          <a:solidFill>
                            <a:srgbClr val="000000"/>
                          </a:solidFill>
                          <a:effectLst/>
                          <a:latin typeface="Calibri" panose="020F0502020204030204" pitchFamily="34" charset="0"/>
                        </a:rPr>
                        <a:t> </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a:solidFill>
                            <a:srgbClr val="000000"/>
                          </a:solidFill>
                          <a:effectLst/>
                          <a:latin typeface="Calibri" panose="020F0502020204030204" pitchFamily="34" charset="0"/>
                        </a:rPr>
                        <a:t>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148573"/>
                  </a:ext>
                </a:extLst>
              </a:tr>
              <a:tr h="117635">
                <a:tc>
                  <a:txBody>
                    <a:bodyPr/>
                    <a:lstStyle/>
                    <a:p>
                      <a:pPr algn="l" fontAlgn="b"/>
                      <a:r>
                        <a:rPr lang="en-CA" sz="900" b="1" i="0" u="none" strike="noStrike">
                          <a:solidFill>
                            <a:srgbClr val="000000"/>
                          </a:solidFill>
                          <a:effectLst/>
                          <a:latin typeface="Calibri" panose="020F0502020204030204" pitchFamily="34" charset="0"/>
                        </a:rPr>
                        <a:t>Total Expenses</a:t>
                      </a:r>
                    </a:p>
                  </a:txBody>
                  <a:tcPr marL="2980" marR="2980" marT="2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$ 398,500.00 </a:t>
                      </a:r>
                    </a:p>
                  </a:txBody>
                  <a:tcPr marL="2980" marR="2980" marT="2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      100,848.50 </a:t>
                      </a:r>
                    </a:p>
                  </a:txBody>
                  <a:tcPr marL="2980" marR="2980" marT="2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620347"/>
                  </a:ext>
                </a:extLst>
              </a:tr>
              <a:tr h="110983">
                <a:tc>
                  <a:txBody>
                    <a:bodyPr/>
                    <a:lstStyle/>
                    <a:p>
                      <a:pPr algn="l" fontAlgn="b"/>
                      <a:r>
                        <a:rPr lang="en-CA" sz="900" b="0" i="0" u="none" strike="noStrike">
                          <a:solidFill>
                            <a:srgbClr val="000000"/>
                          </a:solidFill>
                          <a:effectLst/>
                          <a:latin typeface="Calibri" panose="020F0502020204030204" pitchFamily="34" charset="0"/>
                        </a:rPr>
                        <a:t> </a:t>
                      </a:r>
                    </a:p>
                  </a:txBody>
                  <a:tcPr marL="2980" marR="2980" marT="2980"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a:t>
                      </a:r>
                    </a:p>
                  </a:txBody>
                  <a:tcPr marL="2980" marR="2980" marT="2980"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CA" sz="900" b="1" i="0" u="none" strike="noStrike">
                          <a:solidFill>
                            <a:srgbClr val="000000"/>
                          </a:solidFill>
                          <a:effectLst/>
                          <a:latin typeface="Calibri" panose="020F0502020204030204" pitchFamily="34" charset="0"/>
                        </a:rPr>
                        <a:t> </a:t>
                      </a:r>
                    </a:p>
                  </a:txBody>
                  <a:tcPr marL="2980" marR="2980" marT="2980"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590987896"/>
                  </a:ext>
                </a:extLst>
              </a:tr>
              <a:tr h="117635">
                <a:tc>
                  <a:txBody>
                    <a:bodyPr/>
                    <a:lstStyle/>
                    <a:p>
                      <a:pPr algn="l" fontAlgn="b"/>
                      <a:r>
                        <a:rPr lang="en-CA" sz="900" b="1" i="0" u="none" strike="noStrike">
                          <a:solidFill>
                            <a:srgbClr val="000000"/>
                          </a:solidFill>
                          <a:effectLst/>
                          <a:latin typeface="Calibri" panose="020F0502020204030204" pitchFamily="34" charset="0"/>
                        </a:rPr>
                        <a:t>Hamlot Allotment Balance</a:t>
                      </a:r>
                    </a:p>
                  </a:txBody>
                  <a:tcPr marL="2980" marR="2980" marT="298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CA" sz="900" b="1" i="0" u="none" strike="noStrike">
                          <a:solidFill>
                            <a:srgbClr val="000000"/>
                          </a:solidFill>
                          <a:effectLst/>
                          <a:latin typeface="Calibri" panose="020F0502020204030204" pitchFamily="34" charset="0"/>
                        </a:rPr>
                        <a:t> $ 171,519.31 </a:t>
                      </a:r>
                    </a:p>
                  </a:txBody>
                  <a:tcPr marL="2980" marR="2980" marT="298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CA" sz="900" b="1" i="0" u="none" strike="noStrike">
                          <a:solidFill>
                            <a:srgbClr val="000000"/>
                          </a:solidFill>
                          <a:effectLst/>
                          <a:latin typeface="Calibri" panose="020F0502020204030204" pitchFamily="34" charset="0"/>
                        </a:rPr>
                        <a:t> $      515,746.14 </a:t>
                      </a:r>
                    </a:p>
                  </a:txBody>
                  <a:tcPr marL="2980" marR="2980" marT="298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08425278"/>
                  </a:ext>
                </a:extLst>
              </a:tr>
              <a:tr h="110983">
                <a:tc>
                  <a:txBody>
                    <a:bodyPr/>
                    <a:lstStyle/>
                    <a:p>
                      <a:pPr algn="l" fontAlgn="b"/>
                      <a:endParaRPr lang="en-CA" sz="900" b="1" i="0" u="none" strike="noStrike">
                        <a:solidFill>
                          <a:srgbClr val="000000"/>
                        </a:solidFill>
                        <a:effectLst/>
                        <a:latin typeface="Calibri" panose="020F0502020204030204" pitchFamily="34" charset="0"/>
                      </a:endParaRPr>
                    </a:p>
                  </a:txBody>
                  <a:tcPr marL="2980" marR="2980" marT="2980" marB="0" anchor="b">
                    <a:lnL>
                      <a:noFill/>
                    </a:lnL>
                    <a:lnR>
                      <a:noFill/>
                    </a:lnR>
                    <a:lnT>
                      <a:noFill/>
                    </a:lnT>
                    <a:lnB>
                      <a:noFill/>
                    </a:lnB>
                  </a:tcPr>
                </a:tc>
                <a:tc>
                  <a:txBody>
                    <a:bodyPr/>
                    <a:lstStyle/>
                    <a:p>
                      <a:pPr algn="l" fontAlgn="b"/>
                      <a:endParaRPr lang="en-CA" sz="900" b="1" i="0" u="none" strike="noStrike">
                        <a:solidFill>
                          <a:srgbClr val="000000"/>
                        </a:solidFill>
                        <a:effectLst/>
                        <a:latin typeface="Calibri" panose="020F0502020204030204" pitchFamily="34" charset="0"/>
                      </a:endParaRPr>
                    </a:p>
                  </a:txBody>
                  <a:tcPr marL="2980" marR="2980" marT="2980" marB="0" anchor="b">
                    <a:lnL>
                      <a:noFill/>
                    </a:lnL>
                    <a:lnR>
                      <a:noFill/>
                    </a:lnR>
                    <a:lnT>
                      <a:noFill/>
                    </a:lnT>
                    <a:lnB>
                      <a:noFill/>
                    </a:lnB>
                  </a:tcPr>
                </a:tc>
                <a:tc>
                  <a:txBody>
                    <a:bodyPr/>
                    <a:lstStyle/>
                    <a:p>
                      <a:pPr algn="l" fontAlgn="b"/>
                      <a:endParaRPr lang="en-CA" sz="900" b="1" i="0" u="none" strike="noStrike">
                        <a:solidFill>
                          <a:srgbClr val="000000"/>
                        </a:solidFill>
                        <a:effectLst/>
                        <a:latin typeface="Calibri" panose="020F0502020204030204" pitchFamily="34" charset="0"/>
                      </a:endParaRPr>
                    </a:p>
                  </a:txBody>
                  <a:tcPr marL="2980" marR="2980" marT="2980" marB="0" anchor="b">
                    <a:lnL>
                      <a:noFill/>
                    </a:lnL>
                    <a:lnR>
                      <a:noFill/>
                    </a:lnR>
                    <a:lnT>
                      <a:noFill/>
                    </a:lnT>
                    <a:lnB>
                      <a:noFill/>
                    </a:lnB>
                  </a:tcPr>
                </a:tc>
                <a:extLst>
                  <a:ext uri="{0D108BD9-81ED-4DB2-BD59-A6C34878D82A}">
                    <a16:rowId xmlns:a16="http://schemas.microsoft.com/office/drawing/2014/main" val="2920387177"/>
                  </a:ext>
                </a:extLst>
              </a:tr>
              <a:tr h="114619">
                <a:tc gridSpan="3">
                  <a:txBody>
                    <a:bodyPr/>
                    <a:lstStyle/>
                    <a:p>
                      <a:pPr algn="l" fontAlgn="b"/>
                      <a:r>
                        <a:rPr lang="en-CA" sz="900" b="1" i="0" u="none" strike="noStrike" dirty="0">
                          <a:solidFill>
                            <a:srgbClr val="000000"/>
                          </a:solidFill>
                          <a:effectLst/>
                          <a:latin typeface="Calibri" panose="020F0502020204030204" pitchFamily="34" charset="0"/>
                        </a:rPr>
                        <a:t>** Included in the Summer Maintenance Total ($18,476.57)</a:t>
                      </a:r>
                    </a:p>
                  </a:txBody>
                  <a:tcPr marL="2980" marR="2980" marT="2980" marB="0" anchor="b">
                    <a:lnL>
                      <a:noFill/>
                    </a:lnL>
                    <a:lnR>
                      <a:noFill/>
                    </a:lnR>
                    <a:lnT>
                      <a:noFill/>
                    </a:lnT>
                    <a:lnB>
                      <a:noFill/>
                    </a:lnB>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64269949"/>
                  </a:ext>
                </a:extLst>
              </a:tr>
            </a:tbl>
          </a:graphicData>
        </a:graphic>
      </p:graphicFrame>
    </p:spTree>
    <p:extLst>
      <p:ext uri="{BB962C8B-B14F-4D97-AF65-F5344CB8AC3E}">
        <p14:creationId xmlns:p14="http://schemas.microsoft.com/office/powerpoint/2010/main" val="4677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9533" y="189723"/>
            <a:ext cx="9326880" cy="1144556"/>
          </a:xfrm>
        </p:spPr>
        <p:txBody>
          <a:bodyPr>
            <a:noAutofit/>
          </a:bodyPr>
          <a:lstStyle/>
          <a:p>
            <a:r>
              <a:rPr lang="en-US" sz="4400" dirty="0"/>
              <a:t>Financials 2019 </a:t>
            </a:r>
            <a:r>
              <a:rPr lang="en-US" dirty="0"/>
              <a:t>(Actuals - Capital)</a:t>
            </a:r>
            <a:endParaRPr lang="en-US" sz="4400" dirty="0"/>
          </a:p>
        </p:txBody>
      </p:sp>
      <p:pic>
        <p:nvPicPr>
          <p:cNvPr id="4" name="Picture 3"/>
          <p:cNvPicPr>
            <a:picLocks noChangeAspect="1"/>
          </p:cNvPicPr>
          <p:nvPr/>
        </p:nvPicPr>
        <p:blipFill>
          <a:blip r:embed="rId2"/>
          <a:stretch>
            <a:fillRect/>
          </a:stretch>
        </p:blipFill>
        <p:spPr>
          <a:xfrm>
            <a:off x="10255351" y="76200"/>
            <a:ext cx="1533091" cy="1328881"/>
          </a:xfrm>
          <a:prstGeom prst="rect">
            <a:avLst/>
          </a:prstGeom>
        </p:spPr>
      </p:pic>
      <p:graphicFrame>
        <p:nvGraphicFramePr>
          <p:cNvPr id="8" name="Table 7">
            <a:extLst>
              <a:ext uri="{FF2B5EF4-FFF2-40B4-BE49-F238E27FC236}">
                <a16:creationId xmlns:a16="http://schemas.microsoft.com/office/drawing/2014/main" id="{365B0BD6-4C6F-4009-BE36-B6FE1F196481}"/>
              </a:ext>
            </a:extLst>
          </p:cNvPr>
          <p:cNvGraphicFramePr>
            <a:graphicFrameLocks noGrp="1"/>
          </p:cNvGraphicFramePr>
          <p:nvPr/>
        </p:nvGraphicFramePr>
        <p:xfrm>
          <a:off x="2939292" y="1905001"/>
          <a:ext cx="6310241" cy="4267198"/>
        </p:xfrm>
        <a:graphic>
          <a:graphicData uri="http://schemas.openxmlformats.org/drawingml/2006/table">
            <a:tbl>
              <a:tblPr/>
              <a:tblGrid>
                <a:gridCol w="2848113">
                  <a:extLst>
                    <a:ext uri="{9D8B030D-6E8A-4147-A177-3AD203B41FA5}">
                      <a16:colId xmlns:a16="http://schemas.microsoft.com/office/drawing/2014/main" val="2633819398"/>
                    </a:ext>
                  </a:extLst>
                </a:gridCol>
                <a:gridCol w="1582605">
                  <a:extLst>
                    <a:ext uri="{9D8B030D-6E8A-4147-A177-3AD203B41FA5}">
                      <a16:colId xmlns:a16="http://schemas.microsoft.com/office/drawing/2014/main" val="87640990"/>
                    </a:ext>
                  </a:extLst>
                </a:gridCol>
                <a:gridCol w="1879523">
                  <a:extLst>
                    <a:ext uri="{9D8B030D-6E8A-4147-A177-3AD203B41FA5}">
                      <a16:colId xmlns:a16="http://schemas.microsoft.com/office/drawing/2014/main" val="3619554875"/>
                    </a:ext>
                  </a:extLst>
                </a:gridCol>
              </a:tblGrid>
              <a:tr h="268214">
                <a:tc>
                  <a:txBody>
                    <a:bodyPr/>
                    <a:lstStyle/>
                    <a:p>
                      <a:pPr algn="l" fontAlgn="b"/>
                      <a:r>
                        <a:rPr lang="en-CA" sz="1600" b="1" i="0" u="none" strike="noStrike">
                          <a:solidFill>
                            <a:srgbClr val="000000"/>
                          </a:solidFill>
                          <a:effectLst/>
                          <a:latin typeface="Calibri" panose="020F0502020204030204" pitchFamily="34" charset="0"/>
                        </a:rPr>
                        <a:t>Capital Infrastructure Reserve</a:t>
                      </a:r>
                    </a:p>
                  </a:txBody>
                  <a:tcPr marL="8652" marR="8652" marT="8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CA" sz="1600" b="0" i="0" u="none" strike="noStrike">
                          <a:solidFill>
                            <a:srgbClr val="000000"/>
                          </a:solidFill>
                          <a:effectLst/>
                          <a:latin typeface="Calibri" panose="020F0502020204030204" pitchFamily="34" charset="0"/>
                        </a:rPr>
                        <a:t> </a:t>
                      </a:r>
                    </a:p>
                  </a:txBody>
                  <a:tcPr marL="8652" marR="8652" marT="8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a:t>
                      </a:r>
                    </a:p>
                  </a:txBody>
                  <a:tcPr marL="8652" marR="8652" marT="8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57091"/>
                  </a:ext>
                </a:extLst>
              </a:tr>
              <a:tr h="545080">
                <a:tc>
                  <a:txBody>
                    <a:bodyPr/>
                    <a:lstStyle/>
                    <a:p>
                      <a:pPr algn="l" fontAlgn="b"/>
                      <a:r>
                        <a:rPr lang="en-CA" sz="1600" b="0" i="0" u="none" strike="noStrike">
                          <a:solidFill>
                            <a:srgbClr val="000000"/>
                          </a:solidFill>
                          <a:effectLst/>
                          <a:latin typeface="Calibri" panose="020F0502020204030204" pitchFamily="34" charset="0"/>
                        </a:rPr>
                        <a:t>Estimated Reserve Balance 2018</a:t>
                      </a:r>
                    </a:p>
                  </a:txBody>
                  <a:tcPr marL="8652" marR="8652" marT="8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         174,852.59 </a:t>
                      </a:r>
                    </a:p>
                  </a:txBody>
                  <a:tcPr marL="8652" marR="8652" marT="8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1" i="0" u="none" strike="noStrike">
                          <a:solidFill>
                            <a:srgbClr val="000000"/>
                          </a:solidFill>
                          <a:effectLst/>
                          <a:latin typeface="Calibri" panose="020F0502020204030204" pitchFamily="34" charset="0"/>
                        </a:rPr>
                        <a:t> $                238,309.57 </a:t>
                      </a:r>
                    </a:p>
                  </a:txBody>
                  <a:tcPr marL="8652" marR="8652" marT="8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795431"/>
                  </a:ext>
                </a:extLst>
              </a:tr>
              <a:tr h="536428">
                <a:tc>
                  <a:txBody>
                    <a:bodyPr/>
                    <a:lstStyle/>
                    <a:p>
                      <a:pPr algn="l" fontAlgn="b"/>
                      <a:r>
                        <a:rPr lang="en-CA" sz="1600" b="0" i="0" u="none" strike="noStrike">
                          <a:solidFill>
                            <a:srgbClr val="000000"/>
                          </a:solidFill>
                          <a:effectLst/>
                          <a:latin typeface="Calibri" panose="020F0502020204030204" pitchFamily="34" charset="0"/>
                        </a:rPr>
                        <a:t>Projected Reserve Deposit 2019 (30%)</a:t>
                      </a:r>
                    </a:p>
                  </a:txBody>
                  <a:tcPr marL="8652" marR="8652" marT="8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         125,243.63 </a:t>
                      </a:r>
                    </a:p>
                  </a:txBody>
                  <a:tcPr marL="8652" marR="8652" marT="8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1" i="0" u="none" strike="noStrike">
                          <a:solidFill>
                            <a:srgbClr val="000000"/>
                          </a:solidFill>
                          <a:effectLst/>
                          <a:latin typeface="Calibri" panose="020F0502020204030204" pitchFamily="34" charset="0"/>
                        </a:rPr>
                        <a:t> $                135,360.84 </a:t>
                      </a:r>
                    </a:p>
                  </a:txBody>
                  <a:tcPr marL="8652" marR="8652" marT="8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173592"/>
                  </a:ext>
                </a:extLst>
              </a:tr>
              <a:tr h="507011">
                <a:tc>
                  <a:txBody>
                    <a:bodyPr/>
                    <a:lstStyle/>
                    <a:p>
                      <a:pPr algn="l" fontAlgn="b"/>
                      <a:r>
                        <a:rPr lang="en-CA" sz="1600" b="0" i="0" u="none" strike="noStrike">
                          <a:solidFill>
                            <a:srgbClr val="000000"/>
                          </a:solidFill>
                          <a:effectLst/>
                          <a:latin typeface="Calibri" panose="020F0502020204030204" pitchFamily="34" charset="0"/>
                        </a:rPr>
                        <a:t>Balance available</a:t>
                      </a:r>
                    </a:p>
                  </a:txBody>
                  <a:tcPr marL="8652" marR="8652" marT="8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1" i="0" u="none" strike="noStrike">
                          <a:solidFill>
                            <a:srgbClr val="000000"/>
                          </a:solidFill>
                          <a:effectLst/>
                          <a:latin typeface="Calibri" panose="020F0502020204030204" pitchFamily="34" charset="0"/>
                        </a:rPr>
                        <a:t> $         300,096.22 </a:t>
                      </a:r>
                    </a:p>
                  </a:txBody>
                  <a:tcPr marL="8652" marR="8652" marT="8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1" i="0" u="none" strike="noStrike">
                          <a:solidFill>
                            <a:srgbClr val="000000"/>
                          </a:solidFill>
                          <a:effectLst/>
                          <a:latin typeface="Calibri" panose="020F0502020204030204" pitchFamily="34" charset="0"/>
                        </a:rPr>
                        <a:t> $                373,670.41 </a:t>
                      </a:r>
                    </a:p>
                  </a:txBody>
                  <a:tcPr marL="8652" marR="8652" marT="8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757163"/>
                  </a:ext>
                </a:extLst>
              </a:tr>
              <a:tr h="268214">
                <a:tc>
                  <a:txBody>
                    <a:bodyPr/>
                    <a:lstStyle/>
                    <a:p>
                      <a:pPr algn="l" fontAlgn="b"/>
                      <a:r>
                        <a:rPr lang="en-CA" sz="1600" b="0" i="0" u="none" strike="noStrike">
                          <a:solidFill>
                            <a:srgbClr val="000000"/>
                          </a:solidFill>
                          <a:effectLst/>
                          <a:latin typeface="Calibri" panose="020F0502020204030204" pitchFamily="34" charset="0"/>
                        </a:rPr>
                        <a:t> </a:t>
                      </a:r>
                    </a:p>
                  </a:txBody>
                  <a:tcPr marL="8652" marR="8652" marT="8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a:t>
                      </a:r>
                    </a:p>
                  </a:txBody>
                  <a:tcPr marL="8652" marR="8652" marT="8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a:t>
                      </a:r>
                    </a:p>
                  </a:txBody>
                  <a:tcPr marL="8652" marR="8652" marT="8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671741"/>
                  </a:ext>
                </a:extLst>
              </a:tr>
              <a:tr h="268214">
                <a:tc>
                  <a:txBody>
                    <a:bodyPr/>
                    <a:lstStyle/>
                    <a:p>
                      <a:pPr algn="l" fontAlgn="b"/>
                      <a:r>
                        <a:rPr lang="en-CA" sz="1600" b="0" i="0" u="none" strike="noStrike">
                          <a:solidFill>
                            <a:srgbClr val="000000"/>
                          </a:solidFill>
                          <a:effectLst/>
                          <a:latin typeface="Calibri" panose="020F0502020204030204" pitchFamily="34" charset="0"/>
                        </a:rPr>
                        <a:t>Sewer &amp; Water Reserve</a:t>
                      </a:r>
                    </a:p>
                  </a:txBody>
                  <a:tcPr marL="8652" marR="8652" marT="8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         150,000.00 </a:t>
                      </a:r>
                    </a:p>
                  </a:txBody>
                  <a:tcPr marL="8652" marR="8652" marT="8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                                  -   </a:t>
                      </a:r>
                    </a:p>
                  </a:txBody>
                  <a:tcPr marL="8652" marR="8652" marT="8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772093"/>
                  </a:ext>
                </a:extLst>
              </a:tr>
              <a:tr h="268214">
                <a:tc>
                  <a:txBody>
                    <a:bodyPr/>
                    <a:lstStyle/>
                    <a:p>
                      <a:pPr algn="l" fontAlgn="b"/>
                      <a:r>
                        <a:rPr lang="en-CA" sz="1600" b="0" i="0" u="none" strike="noStrike">
                          <a:solidFill>
                            <a:srgbClr val="000000"/>
                          </a:solidFill>
                          <a:effectLst/>
                          <a:latin typeface="Calibri" panose="020F0502020204030204" pitchFamily="34" charset="0"/>
                        </a:rPr>
                        <a:t>Road Repairs</a:t>
                      </a:r>
                    </a:p>
                  </a:txBody>
                  <a:tcPr marL="8652" marR="8652" marT="8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         150,000.00 </a:t>
                      </a:r>
                    </a:p>
                  </a:txBody>
                  <a:tcPr marL="8652" marR="8652" marT="8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                                  -   </a:t>
                      </a:r>
                    </a:p>
                  </a:txBody>
                  <a:tcPr marL="8652" marR="8652" marT="8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57348"/>
                  </a:ext>
                </a:extLst>
              </a:tr>
              <a:tr h="268214">
                <a:tc>
                  <a:txBody>
                    <a:bodyPr/>
                    <a:lstStyle/>
                    <a:p>
                      <a:pPr algn="l" fontAlgn="b"/>
                      <a:r>
                        <a:rPr lang="en-CA" sz="1600" b="0" i="0" u="none" strike="noStrike">
                          <a:solidFill>
                            <a:srgbClr val="000000"/>
                          </a:solidFill>
                          <a:effectLst/>
                          <a:latin typeface="Calibri" panose="020F0502020204030204" pitchFamily="34" charset="0"/>
                        </a:rPr>
                        <a:t>Other Expenses</a:t>
                      </a:r>
                    </a:p>
                  </a:txBody>
                  <a:tcPr marL="8652" marR="8652" marT="8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a:t>
                      </a:r>
                    </a:p>
                  </a:txBody>
                  <a:tcPr marL="8652" marR="8652" marT="8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                    5,181.90 </a:t>
                      </a:r>
                    </a:p>
                  </a:txBody>
                  <a:tcPr marL="8652" marR="8652" marT="8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420010"/>
                  </a:ext>
                </a:extLst>
              </a:tr>
              <a:tr h="276866">
                <a:tc>
                  <a:txBody>
                    <a:bodyPr/>
                    <a:lstStyle/>
                    <a:p>
                      <a:pPr algn="l" fontAlgn="b"/>
                      <a:r>
                        <a:rPr lang="en-CA" sz="1600" b="0" i="0" u="none" strike="noStrike">
                          <a:solidFill>
                            <a:srgbClr val="000000"/>
                          </a:solidFill>
                          <a:effectLst/>
                          <a:latin typeface="Calibri" panose="020F0502020204030204" pitchFamily="34" charset="0"/>
                        </a:rPr>
                        <a:t> </a:t>
                      </a:r>
                    </a:p>
                  </a:txBody>
                  <a:tcPr marL="8652" marR="8652" marT="8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a:t>
                      </a:r>
                    </a:p>
                  </a:txBody>
                  <a:tcPr marL="8652" marR="8652" marT="8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a:t>
                      </a:r>
                    </a:p>
                  </a:txBody>
                  <a:tcPr marL="8652" marR="8652" marT="8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749094"/>
                  </a:ext>
                </a:extLst>
              </a:tr>
              <a:tr h="276866">
                <a:tc>
                  <a:txBody>
                    <a:bodyPr/>
                    <a:lstStyle/>
                    <a:p>
                      <a:pPr algn="l" fontAlgn="b"/>
                      <a:r>
                        <a:rPr lang="en-CA" sz="1600" b="1" i="0" u="none" strike="noStrike">
                          <a:solidFill>
                            <a:srgbClr val="000000"/>
                          </a:solidFill>
                          <a:effectLst/>
                          <a:latin typeface="Calibri" panose="020F0502020204030204" pitchFamily="34" charset="0"/>
                        </a:rPr>
                        <a:t>Estimated Budget Expenses</a:t>
                      </a:r>
                    </a:p>
                  </a:txBody>
                  <a:tcPr marL="8652" marR="8652" marT="8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600" b="1" i="0" u="none" strike="noStrike">
                          <a:solidFill>
                            <a:srgbClr val="000000"/>
                          </a:solidFill>
                          <a:effectLst/>
                          <a:latin typeface="Calibri" panose="020F0502020204030204" pitchFamily="34" charset="0"/>
                        </a:rPr>
                        <a:t> $         300,000.00 </a:t>
                      </a:r>
                    </a:p>
                  </a:txBody>
                  <a:tcPr marL="8652" marR="8652" marT="8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                    5,181.90 </a:t>
                      </a:r>
                    </a:p>
                  </a:txBody>
                  <a:tcPr marL="8652" marR="8652" marT="8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903878"/>
                  </a:ext>
                </a:extLst>
              </a:tr>
              <a:tr h="276866">
                <a:tc>
                  <a:txBody>
                    <a:bodyPr/>
                    <a:lstStyle/>
                    <a:p>
                      <a:pPr algn="l" fontAlgn="b"/>
                      <a:r>
                        <a:rPr lang="en-CA" sz="1600" b="0" i="0" u="none" strike="noStrike">
                          <a:solidFill>
                            <a:srgbClr val="000000"/>
                          </a:solidFill>
                          <a:effectLst/>
                          <a:latin typeface="Calibri" panose="020F0502020204030204" pitchFamily="34" charset="0"/>
                        </a:rPr>
                        <a:t> </a:t>
                      </a:r>
                    </a:p>
                  </a:txBody>
                  <a:tcPr marL="8652" marR="8652" marT="865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a:t>
                      </a:r>
                    </a:p>
                  </a:txBody>
                  <a:tcPr marL="8652" marR="8652" marT="8652"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CA" sz="1600" b="0" i="0" u="none" strike="noStrike">
                          <a:solidFill>
                            <a:srgbClr val="000000"/>
                          </a:solidFill>
                          <a:effectLst/>
                          <a:latin typeface="Calibri" panose="020F0502020204030204" pitchFamily="34" charset="0"/>
                        </a:rPr>
                        <a:t> </a:t>
                      </a:r>
                    </a:p>
                  </a:txBody>
                  <a:tcPr marL="8652" marR="8652" marT="8652"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959050084"/>
                  </a:ext>
                </a:extLst>
              </a:tr>
              <a:tr h="507011">
                <a:tc>
                  <a:txBody>
                    <a:bodyPr/>
                    <a:lstStyle/>
                    <a:p>
                      <a:pPr algn="l" fontAlgn="b"/>
                      <a:r>
                        <a:rPr lang="en-CA" sz="1600" b="1" i="0" u="none" strike="noStrike">
                          <a:solidFill>
                            <a:srgbClr val="000000"/>
                          </a:solidFill>
                          <a:effectLst/>
                          <a:latin typeface="Calibri" panose="020F0502020204030204" pitchFamily="34" charset="0"/>
                        </a:rPr>
                        <a:t>Capital Reserve Balance </a:t>
                      </a:r>
                    </a:p>
                  </a:txBody>
                  <a:tcPr marL="8652" marR="8652" marT="8652" marB="0" anchor="b">
                    <a:lnL w="1270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CA" sz="1600" b="1" i="0" u="none" strike="noStrike">
                          <a:solidFill>
                            <a:srgbClr val="000000"/>
                          </a:solidFill>
                          <a:effectLst/>
                          <a:latin typeface="Calibri" panose="020F0502020204030204" pitchFamily="34" charset="0"/>
                        </a:rPr>
                        <a:t> $                    96.22 </a:t>
                      </a:r>
                    </a:p>
                  </a:txBody>
                  <a:tcPr marL="8652" marR="8652" marT="8652"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CA" sz="1600" b="1" i="0" u="none" strike="noStrike" dirty="0">
                          <a:solidFill>
                            <a:srgbClr val="000000"/>
                          </a:solidFill>
                          <a:effectLst/>
                          <a:latin typeface="Calibri" panose="020F0502020204030204" pitchFamily="34" charset="0"/>
                        </a:rPr>
                        <a:t> $                368,488.51 </a:t>
                      </a:r>
                    </a:p>
                  </a:txBody>
                  <a:tcPr marL="8652" marR="8652" marT="8652"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74656690"/>
                  </a:ext>
                </a:extLst>
              </a:tr>
            </a:tbl>
          </a:graphicData>
        </a:graphic>
      </p:graphicFrame>
    </p:spTree>
    <p:extLst>
      <p:ext uri="{BB962C8B-B14F-4D97-AF65-F5344CB8AC3E}">
        <p14:creationId xmlns:p14="http://schemas.microsoft.com/office/powerpoint/2010/main" val="415234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9533" y="189723"/>
            <a:ext cx="9326880" cy="1144556"/>
          </a:xfrm>
        </p:spPr>
        <p:txBody>
          <a:bodyPr>
            <a:noAutofit/>
          </a:bodyPr>
          <a:lstStyle/>
          <a:p>
            <a:r>
              <a:rPr lang="en-US" sz="4400" dirty="0"/>
              <a:t>Financials 2020 (Budget - Operating)</a:t>
            </a:r>
          </a:p>
        </p:txBody>
      </p:sp>
      <p:pic>
        <p:nvPicPr>
          <p:cNvPr id="4" name="Picture 3"/>
          <p:cNvPicPr>
            <a:picLocks noChangeAspect="1"/>
          </p:cNvPicPr>
          <p:nvPr/>
        </p:nvPicPr>
        <p:blipFill>
          <a:blip r:embed="rId2"/>
          <a:stretch>
            <a:fillRect/>
          </a:stretch>
        </p:blipFill>
        <p:spPr>
          <a:xfrm>
            <a:off x="10255351" y="76200"/>
            <a:ext cx="1533091" cy="1328881"/>
          </a:xfrm>
          <a:prstGeom prst="rect">
            <a:avLst/>
          </a:prstGeom>
        </p:spPr>
      </p:pic>
      <p:graphicFrame>
        <p:nvGraphicFramePr>
          <p:cNvPr id="6" name="Table 5">
            <a:extLst>
              <a:ext uri="{FF2B5EF4-FFF2-40B4-BE49-F238E27FC236}">
                <a16:creationId xmlns:a16="http://schemas.microsoft.com/office/drawing/2014/main" id="{F50DD4F9-1361-420A-9F39-B117432C81F7}"/>
              </a:ext>
            </a:extLst>
          </p:cNvPr>
          <p:cNvGraphicFramePr>
            <a:graphicFrameLocks noGrp="1"/>
          </p:cNvGraphicFramePr>
          <p:nvPr>
            <p:extLst>
              <p:ext uri="{D42A27DB-BD31-4B8C-83A1-F6EECF244321}">
                <p14:modId xmlns:p14="http://schemas.microsoft.com/office/powerpoint/2010/main" val="2028494053"/>
              </p:ext>
            </p:extLst>
          </p:nvPr>
        </p:nvGraphicFramePr>
        <p:xfrm>
          <a:off x="1979612" y="1883223"/>
          <a:ext cx="7543801" cy="4785050"/>
        </p:xfrm>
        <a:graphic>
          <a:graphicData uri="http://schemas.openxmlformats.org/drawingml/2006/table">
            <a:tbl>
              <a:tblPr/>
              <a:tblGrid>
                <a:gridCol w="3077686">
                  <a:extLst>
                    <a:ext uri="{9D8B030D-6E8A-4147-A177-3AD203B41FA5}">
                      <a16:colId xmlns:a16="http://schemas.microsoft.com/office/drawing/2014/main" val="3482216231"/>
                    </a:ext>
                  </a:extLst>
                </a:gridCol>
                <a:gridCol w="914049">
                  <a:extLst>
                    <a:ext uri="{9D8B030D-6E8A-4147-A177-3AD203B41FA5}">
                      <a16:colId xmlns:a16="http://schemas.microsoft.com/office/drawing/2014/main" val="3909572592"/>
                    </a:ext>
                  </a:extLst>
                </a:gridCol>
                <a:gridCol w="914049">
                  <a:extLst>
                    <a:ext uri="{9D8B030D-6E8A-4147-A177-3AD203B41FA5}">
                      <a16:colId xmlns:a16="http://schemas.microsoft.com/office/drawing/2014/main" val="1870686438"/>
                    </a:ext>
                  </a:extLst>
                </a:gridCol>
                <a:gridCol w="879339">
                  <a:extLst>
                    <a:ext uri="{9D8B030D-6E8A-4147-A177-3AD203B41FA5}">
                      <a16:colId xmlns:a16="http://schemas.microsoft.com/office/drawing/2014/main" val="1842254269"/>
                    </a:ext>
                  </a:extLst>
                </a:gridCol>
                <a:gridCol w="879339">
                  <a:extLst>
                    <a:ext uri="{9D8B030D-6E8A-4147-A177-3AD203B41FA5}">
                      <a16:colId xmlns:a16="http://schemas.microsoft.com/office/drawing/2014/main" val="1773558059"/>
                    </a:ext>
                  </a:extLst>
                </a:gridCol>
                <a:gridCol w="879339">
                  <a:extLst>
                    <a:ext uri="{9D8B030D-6E8A-4147-A177-3AD203B41FA5}">
                      <a16:colId xmlns:a16="http://schemas.microsoft.com/office/drawing/2014/main" val="1927104108"/>
                    </a:ext>
                  </a:extLst>
                </a:gridCol>
              </a:tblGrid>
              <a:tr h="157874">
                <a:tc>
                  <a:txBody>
                    <a:bodyPr/>
                    <a:lstStyle/>
                    <a:p>
                      <a:pPr algn="l" fontAlgn="b"/>
                      <a:r>
                        <a:rPr lang="en-CA" sz="800" b="1" i="0" u="none" strike="noStrike">
                          <a:solidFill>
                            <a:srgbClr val="000000"/>
                          </a:solidFill>
                          <a:effectLst/>
                          <a:latin typeface="Calibri" panose="020F0502020204030204" pitchFamily="34" charset="0"/>
                        </a:rPr>
                        <a:t>Operating Budget</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CA" sz="800" b="1" i="0" u="none" strike="noStrike">
                          <a:solidFill>
                            <a:srgbClr val="000000"/>
                          </a:solidFill>
                          <a:effectLst/>
                          <a:latin typeface="Calibri" panose="020F0502020204030204" pitchFamily="34" charset="0"/>
                        </a:rPr>
                        <a:t> 2020 Budget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800" b="1" i="0" u="none" strike="noStrike">
                          <a:solidFill>
                            <a:srgbClr val="000000"/>
                          </a:solidFill>
                          <a:effectLst/>
                          <a:latin typeface="Calibri" panose="020F0502020204030204" pitchFamily="34" charset="0"/>
                        </a:rPr>
                        <a:t> 2021 Budget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800" b="1" i="0" u="none" strike="noStrike">
                          <a:solidFill>
                            <a:srgbClr val="000000"/>
                          </a:solidFill>
                          <a:effectLst/>
                          <a:latin typeface="Calibri" panose="020F0502020204030204" pitchFamily="34" charset="0"/>
                        </a:rPr>
                        <a:t> 2022 Budget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800" b="1" i="0" u="none" strike="noStrike">
                          <a:solidFill>
                            <a:srgbClr val="000000"/>
                          </a:solidFill>
                          <a:effectLst/>
                          <a:latin typeface="Calibri" panose="020F0502020204030204" pitchFamily="34" charset="0"/>
                        </a:rPr>
                        <a:t> 2023 Budget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800" b="1" i="0" u="none" strike="noStrike">
                          <a:solidFill>
                            <a:srgbClr val="000000"/>
                          </a:solidFill>
                          <a:effectLst/>
                          <a:latin typeface="Calibri" panose="020F0502020204030204" pitchFamily="34" charset="0"/>
                        </a:rPr>
                        <a:t> 2024 Budget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846379"/>
                  </a:ext>
                </a:extLst>
              </a:tr>
              <a:tr h="150355">
                <a:tc>
                  <a:txBody>
                    <a:bodyPr/>
                    <a:lstStyle/>
                    <a:p>
                      <a:pPr algn="l" fontAlgn="b"/>
                      <a:r>
                        <a:rPr lang="en-CA" sz="800" b="1" i="0" u="none" strike="noStrike">
                          <a:solidFill>
                            <a:srgbClr val="000000"/>
                          </a:solidFill>
                          <a:effectLst/>
                          <a:latin typeface="Calibri" panose="020F0502020204030204" pitchFamily="34" charset="0"/>
                        </a:rPr>
                        <a:t>Revenues</a:t>
                      </a:r>
                    </a:p>
                  </a:txBody>
                  <a:tcPr marL="6773" marR="6773" marT="6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8119435"/>
                  </a:ext>
                </a:extLst>
              </a:tr>
              <a:tr h="272144">
                <a:tc>
                  <a:txBody>
                    <a:bodyPr/>
                    <a:lstStyle/>
                    <a:p>
                      <a:pPr algn="l" fontAlgn="b"/>
                      <a:r>
                        <a:rPr lang="en-CA" sz="800" b="0" i="0" u="none" strike="noStrike">
                          <a:solidFill>
                            <a:srgbClr val="000000"/>
                          </a:solidFill>
                          <a:effectLst/>
                          <a:latin typeface="Calibri" panose="020F0502020204030204" pitchFamily="34" charset="0"/>
                        </a:rPr>
                        <a:t>Existing Hamlet Allotment Balance</a:t>
                      </a:r>
                    </a:p>
                  </a:txBody>
                  <a:tcPr marL="6773" marR="6773" marT="6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515,746.14 </a:t>
                      </a:r>
                    </a:p>
                  </a:txBody>
                  <a:tcPr marL="6773" marR="6773" marT="6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2,836.88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98,872.56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100,728.01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102,658.57 </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146646"/>
                  </a:ext>
                </a:extLst>
              </a:tr>
              <a:tr h="150355">
                <a:tc>
                  <a:txBody>
                    <a:bodyPr/>
                    <a:lstStyle/>
                    <a:p>
                      <a:pPr algn="l" fontAlgn="b"/>
                      <a:r>
                        <a:rPr lang="en-CA" sz="800" b="0" i="0" u="none" strike="noStrike">
                          <a:solidFill>
                            <a:srgbClr val="000000"/>
                          </a:solidFill>
                          <a:effectLst/>
                          <a:latin typeface="Calibri" panose="020F0502020204030204" pitchFamily="34" charset="0"/>
                        </a:rPr>
                        <a:t>Expected Tax Allotment (40% including Golf Course)</a:t>
                      </a:r>
                    </a:p>
                  </a:txBody>
                  <a:tcPr marL="6773" marR="6773" marT="6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184,090.74 </a:t>
                      </a:r>
                    </a:p>
                  </a:txBody>
                  <a:tcPr marL="6773" marR="6773" marT="6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187,772.56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191,528.01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195,358.57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199,265.74 </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285190"/>
                  </a:ext>
                </a:extLst>
              </a:tr>
              <a:tr h="278187">
                <a:tc>
                  <a:txBody>
                    <a:bodyPr/>
                    <a:lstStyle/>
                    <a:p>
                      <a:pPr algn="l" fontAlgn="b"/>
                      <a:r>
                        <a:rPr lang="en-CA" sz="800" b="0" i="0" u="none" strike="noStrike">
                          <a:solidFill>
                            <a:srgbClr val="000000"/>
                          </a:solidFill>
                          <a:effectLst/>
                          <a:latin typeface="Calibri" panose="020F0502020204030204" pitchFamily="34" charset="0"/>
                        </a:rPr>
                        <a:t>Revenue Sharing</a:t>
                      </a:r>
                    </a:p>
                  </a:txBody>
                  <a:tcPr marL="6773" marR="6773" marT="6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27,000.00 </a:t>
                      </a:r>
                    </a:p>
                  </a:txBody>
                  <a:tcPr marL="6773" marR="6773" marT="6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27,000.00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27,000.00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27,000.00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27,000.00 </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316341"/>
                  </a:ext>
                </a:extLst>
              </a:tr>
              <a:tr h="150355">
                <a:tc>
                  <a:txBody>
                    <a:bodyPr/>
                    <a:lstStyle/>
                    <a:p>
                      <a:pPr algn="l" fontAlgn="b"/>
                      <a:r>
                        <a:rPr lang="en-CA" sz="800" b="0" i="0" u="none" strike="noStrike">
                          <a:solidFill>
                            <a:srgbClr val="000000"/>
                          </a:solidFill>
                          <a:effectLst/>
                          <a:latin typeface="Calibri" panose="020F0502020204030204" pitchFamily="34" charset="0"/>
                        </a:rPr>
                        <a:t>Grants</a:t>
                      </a:r>
                    </a:p>
                  </a:txBody>
                  <a:tcPr marL="6773" marR="6773" marT="6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800656"/>
                  </a:ext>
                </a:extLst>
              </a:tr>
              <a:tr h="278187">
                <a:tc>
                  <a:txBody>
                    <a:bodyPr/>
                    <a:lstStyle/>
                    <a:p>
                      <a:pPr algn="l" fontAlgn="b"/>
                      <a:r>
                        <a:rPr lang="en-CA" sz="800" b="0" i="0" u="none" strike="noStrike">
                          <a:solidFill>
                            <a:srgbClr val="000000"/>
                          </a:solidFill>
                          <a:effectLst/>
                          <a:latin typeface="Calibri" panose="020F0502020204030204" pitchFamily="34" charset="0"/>
                        </a:rPr>
                        <a:t>Transfer from Reserve</a:t>
                      </a:r>
                    </a:p>
                  </a:txBody>
                  <a:tcPr marL="6773" marR="6773" marT="6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30,000.00 </a:t>
                      </a:r>
                    </a:p>
                  </a:txBody>
                  <a:tcPr marL="6773" marR="6773" marT="6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581375"/>
                  </a:ext>
                </a:extLst>
              </a:tr>
              <a:tr h="150355">
                <a:tc>
                  <a:txBody>
                    <a:bodyPr/>
                    <a:lstStyle/>
                    <a:p>
                      <a:pPr algn="l" fontAlgn="b"/>
                      <a:r>
                        <a:rPr lang="en-CA" sz="800" b="0" i="0" u="none" strike="noStrike">
                          <a:solidFill>
                            <a:srgbClr val="000000"/>
                          </a:solidFill>
                          <a:effectLst/>
                          <a:latin typeface="Calibri" panose="020F0502020204030204" pitchFamily="34" charset="0"/>
                        </a:rPr>
                        <a:t> </a:t>
                      </a:r>
                    </a:p>
                  </a:txBody>
                  <a:tcPr marL="6773" marR="6773" marT="6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316681"/>
                  </a:ext>
                </a:extLst>
              </a:tr>
              <a:tr h="157874">
                <a:tc>
                  <a:txBody>
                    <a:bodyPr/>
                    <a:lstStyle/>
                    <a:p>
                      <a:pPr algn="l" fontAlgn="b"/>
                      <a:r>
                        <a:rPr lang="en-CA" sz="800" b="1" i="0" u="none" strike="noStrike">
                          <a:solidFill>
                            <a:srgbClr val="000000"/>
                          </a:solidFill>
                          <a:effectLst/>
                          <a:latin typeface="Calibri" panose="020F0502020204030204" pitchFamily="34" charset="0"/>
                        </a:rPr>
                        <a:t>Total Revenue (Operating Budget)</a:t>
                      </a:r>
                    </a:p>
                  </a:txBody>
                  <a:tcPr marL="6773" marR="6773" marT="6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756,836.88 </a:t>
                      </a:r>
                    </a:p>
                  </a:txBody>
                  <a:tcPr marL="6773" marR="6773" marT="6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217,609.44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317,400.57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323,086.58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328,924.31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85717"/>
                  </a:ext>
                </a:extLst>
              </a:tr>
              <a:tr h="150355">
                <a:tc>
                  <a:txBody>
                    <a:bodyPr/>
                    <a:lstStyle/>
                    <a:p>
                      <a:pPr algn="l" fontAlgn="b"/>
                      <a:r>
                        <a:rPr lang="en-CA" sz="800" b="1" i="0" u="none" strike="noStrike">
                          <a:solidFill>
                            <a:srgbClr val="000000"/>
                          </a:solidFill>
                          <a:effectLst/>
                          <a:latin typeface="Calibri" panose="020F0502020204030204" pitchFamily="34" charset="0"/>
                        </a:rPr>
                        <a:t>Expenses</a:t>
                      </a:r>
                    </a:p>
                  </a:txBody>
                  <a:tcPr marL="6773" marR="6773" marT="677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800" b="0" i="0" u="none" strike="noStrike">
                          <a:solidFill>
                            <a:srgbClr val="000000"/>
                          </a:solidFill>
                          <a:effectLst/>
                          <a:latin typeface="Calibri" panose="020F0502020204030204" pitchFamily="34" charset="0"/>
                        </a:rPr>
                        <a:t> </a:t>
                      </a:r>
                    </a:p>
                  </a:txBody>
                  <a:tcPr marL="6773" marR="6773" marT="677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545201"/>
                  </a:ext>
                </a:extLst>
              </a:tr>
              <a:tr h="278187">
                <a:tc>
                  <a:txBody>
                    <a:bodyPr/>
                    <a:lstStyle/>
                    <a:p>
                      <a:pPr algn="l" fontAlgn="b"/>
                      <a:r>
                        <a:rPr lang="en-CA" sz="800" b="0" i="0" u="none" strike="noStrike">
                          <a:solidFill>
                            <a:srgbClr val="000000"/>
                          </a:solidFill>
                          <a:effectLst/>
                          <a:latin typeface="Calibri" panose="020F0502020204030204" pitchFamily="34" charset="0"/>
                        </a:rPr>
                        <a:t>Lighting</a:t>
                      </a:r>
                    </a:p>
                  </a:txBody>
                  <a:tcPr marL="6773" marR="6773" marT="677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800" b="0" i="0" u="none" strike="noStrike">
                          <a:solidFill>
                            <a:srgbClr val="000000"/>
                          </a:solidFill>
                          <a:effectLst/>
                          <a:latin typeface="Calibri" panose="020F0502020204030204" pitchFamily="34" charset="0"/>
                        </a:rPr>
                        <a:t> $            4,000.00 </a:t>
                      </a:r>
                    </a:p>
                  </a:txBody>
                  <a:tcPr marL="6773" marR="6773" marT="6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4,100.00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4,200.00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4,300.00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4,400.00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396861"/>
                  </a:ext>
                </a:extLst>
              </a:tr>
              <a:tr h="278187">
                <a:tc>
                  <a:txBody>
                    <a:bodyPr/>
                    <a:lstStyle/>
                    <a:p>
                      <a:pPr algn="l" fontAlgn="b"/>
                      <a:r>
                        <a:rPr lang="en-CA" sz="800" b="0" i="0" u="none" strike="noStrike">
                          <a:solidFill>
                            <a:srgbClr val="000000"/>
                          </a:solidFill>
                          <a:effectLst/>
                          <a:latin typeface="Calibri" panose="020F0502020204030204" pitchFamily="34" charset="0"/>
                        </a:rPr>
                        <a:t>Garbage Removal</a:t>
                      </a:r>
                    </a:p>
                  </a:txBody>
                  <a:tcPr marL="6773" marR="6773" marT="677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800" b="0" i="0" u="none" strike="noStrike">
                          <a:solidFill>
                            <a:srgbClr val="000000"/>
                          </a:solidFill>
                          <a:effectLst/>
                          <a:latin typeface="Calibri" panose="020F0502020204030204" pitchFamily="34" charset="0"/>
                        </a:rPr>
                        <a:t> $          15,000.00 </a:t>
                      </a:r>
                    </a:p>
                  </a:txBody>
                  <a:tcPr marL="6773" marR="6773" marT="6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15,300.00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15,600.00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15,900.00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16,200.00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355055"/>
                  </a:ext>
                </a:extLst>
              </a:tr>
              <a:tr h="300712">
                <a:tc>
                  <a:txBody>
                    <a:bodyPr/>
                    <a:lstStyle/>
                    <a:p>
                      <a:pPr algn="l" fontAlgn="t"/>
                      <a:r>
                        <a:rPr lang="en-CA" sz="800" b="0" i="0" u="none" strike="noStrike">
                          <a:solidFill>
                            <a:srgbClr val="000000"/>
                          </a:solidFill>
                          <a:effectLst/>
                          <a:latin typeface="Calibri" panose="020F0502020204030204" pitchFamily="34" charset="0"/>
                        </a:rPr>
                        <a:t>Summer Maintenance (weed control, pest control, grass cutting, street sweeping, landscaping)</a:t>
                      </a:r>
                    </a:p>
                  </a:txBody>
                  <a:tcPr marL="6773" marR="6773" marT="677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CA" sz="800" b="0" i="0" u="none" strike="noStrike">
                          <a:solidFill>
                            <a:srgbClr val="000000"/>
                          </a:solidFill>
                          <a:effectLst/>
                          <a:latin typeface="Calibri" panose="020F0502020204030204" pitchFamily="34" charset="0"/>
                        </a:rPr>
                        <a:t> $          15,000.00 </a:t>
                      </a:r>
                    </a:p>
                  </a:txBody>
                  <a:tcPr marL="6773" marR="6773" marT="6773"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          15,000.00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        15,000.00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        15,000.00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        15,000.00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503419"/>
                  </a:ext>
                </a:extLst>
              </a:tr>
              <a:tr h="278187">
                <a:tc>
                  <a:txBody>
                    <a:bodyPr/>
                    <a:lstStyle/>
                    <a:p>
                      <a:pPr algn="l" fontAlgn="b"/>
                      <a:r>
                        <a:rPr lang="en-CA" sz="800" b="0" i="0" u="none" strike="noStrike">
                          <a:solidFill>
                            <a:srgbClr val="000000"/>
                          </a:solidFill>
                          <a:effectLst/>
                          <a:latin typeface="Calibri" panose="020F0502020204030204" pitchFamily="34" charset="0"/>
                        </a:rPr>
                        <a:t>Snow Removal</a:t>
                      </a:r>
                    </a:p>
                  </a:txBody>
                  <a:tcPr marL="6773" marR="6773" marT="677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800" b="0" i="0" u="none" strike="noStrike">
                          <a:solidFill>
                            <a:srgbClr val="000000"/>
                          </a:solidFill>
                          <a:effectLst/>
                          <a:latin typeface="Calibri" panose="020F0502020204030204" pitchFamily="34" charset="0"/>
                        </a:rPr>
                        <a:t> $          60,000.00 </a:t>
                      </a:r>
                    </a:p>
                  </a:txBody>
                  <a:tcPr marL="6773" marR="6773" marT="6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61,500.00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63,000.00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64,500.00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66,000.00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1584283"/>
                  </a:ext>
                </a:extLst>
              </a:tr>
              <a:tr h="295198">
                <a:tc>
                  <a:txBody>
                    <a:bodyPr/>
                    <a:lstStyle/>
                    <a:p>
                      <a:pPr algn="l" fontAlgn="t"/>
                      <a:r>
                        <a:rPr lang="en-CA" sz="800" b="0" i="0" u="none" strike="noStrike">
                          <a:solidFill>
                            <a:srgbClr val="000000"/>
                          </a:solidFill>
                          <a:effectLst/>
                          <a:latin typeface="Calibri" panose="020F0502020204030204" pitchFamily="34" charset="0"/>
                        </a:rPr>
                        <a:t>Administration (website maintenance, legal fees, AGM, board renumeration)</a:t>
                      </a:r>
                    </a:p>
                  </a:txBody>
                  <a:tcPr marL="6773" marR="6773" marT="677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CA" sz="800" b="0" i="0" u="none" strike="noStrike">
                          <a:solidFill>
                            <a:srgbClr val="000000"/>
                          </a:solidFill>
                          <a:effectLst/>
                          <a:latin typeface="Calibri" panose="020F0502020204030204" pitchFamily="34" charset="0"/>
                        </a:rPr>
                        <a:t> $          10,000.00 </a:t>
                      </a:r>
                    </a:p>
                  </a:txBody>
                  <a:tcPr marL="6773" marR="6773" marT="6773"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          10,000.00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        10,000.00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        10,000.00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        10,000.00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159513"/>
                  </a:ext>
                </a:extLst>
              </a:tr>
              <a:tr h="278187">
                <a:tc>
                  <a:txBody>
                    <a:bodyPr/>
                    <a:lstStyle/>
                    <a:p>
                      <a:pPr algn="l" fontAlgn="t"/>
                      <a:r>
                        <a:rPr lang="en-CA" sz="800" b="0" i="0" u="none" strike="noStrike">
                          <a:solidFill>
                            <a:srgbClr val="000000"/>
                          </a:solidFill>
                          <a:effectLst/>
                          <a:latin typeface="Calibri" panose="020F0502020204030204" pitchFamily="34" charset="0"/>
                        </a:rPr>
                        <a:t>Consulting (Asset Report, Feasibility Study etc.)</a:t>
                      </a:r>
                    </a:p>
                  </a:txBody>
                  <a:tcPr marL="6773" marR="6773" marT="677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CA" sz="800" b="0" i="0" u="none" strike="noStrike">
                          <a:solidFill>
                            <a:srgbClr val="000000"/>
                          </a:solidFill>
                          <a:effectLst/>
                          <a:latin typeface="Calibri" panose="020F0502020204030204" pitchFamily="34" charset="0"/>
                        </a:rPr>
                        <a:t> $          25,000.00 </a:t>
                      </a:r>
                    </a:p>
                  </a:txBody>
                  <a:tcPr marL="6773" marR="6773" marT="6773"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800" b="0" i="0" u="none" strike="noStrike" dirty="0">
                          <a:solidFill>
                            <a:srgbClr val="000000"/>
                          </a:solidFill>
                          <a:effectLst/>
                          <a:latin typeface="Calibri" panose="020F0502020204030204" pitchFamily="34" charset="0"/>
                        </a:rPr>
                        <a:t>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191655"/>
                  </a:ext>
                </a:extLst>
              </a:tr>
              <a:tr h="278187">
                <a:tc>
                  <a:txBody>
                    <a:bodyPr/>
                    <a:lstStyle/>
                    <a:p>
                      <a:pPr algn="l" fontAlgn="t"/>
                      <a:r>
                        <a:rPr lang="en-CA" sz="800" b="0" i="0" u="none" strike="noStrike">
                          <a:solidFill>
                            <a:srgbClr val="000000"/>
                          </a:solidFill>
                          <a:effectLst/>
                          <a:latin typeface="Calibri" panose="020F0502020204030204" pitchFamily="34" charset="0"/>
                        </a:rPr>
                        <a:t>Community Activities</a:t>
                      </a:r>
                    </a:p>
                  </a:txBody>
                  <a:tcPr marL="6773" marR="6773" marT="677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800" b="0" i="0" u="none" strike="noStrike">
                          <a:solidFill>
                            <a:srgbClr val="000000"/>
                          </a:solidFill>
                          <a:effectLst/>
                          <a:latin typeface="Calibri" panose="020F0502020204030204" pitchFamily="34" charset="0"/>
                        </a:rPr>
                        <a:t> $          10,000.00 </a:t>
                      </a:r>
                    </a:p>
                  </a:txBody>
                  <a:tcPr marL="6773" marR="6773" marT="6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10,000.00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10,000.00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10,000.00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        10,000.00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587144"/>
                  </a:ext>
                </a:extLst>
              </a:tr>
              <a:tr h="150355">
                <a:tc>
                  <a:txBody>
                    <a:bodyPr/>
                    <a:lstStyle/>
                    <a:p>
                      <a:pPr algn="l" fontAlgn="t"/>
                      <a:r>
                        <a:rPr lang="en-CA" sz="800" b="0" i="0" u="none" strike="noStrike">
                          <a:solidFill>
                            <a:srgbClr val="000000"/>
                          </a:solidFill>
                          <a:effectLst/>
                          <a:latin typeface="Calibri" panose="020F0502020204030204" pitchFamily="34" charset="0"/>
                        </a:rPr>
                        <a:t>Road Maintenance</a:t>
                      </a:r>
                    </a:p>
                  </a:txBody>
                  <a:tcPr marL="6773" marR="6773" marT="677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800" b="0" i="0" u="none" strike="noStrike">
                          <a:solidFill>
                            <a:srgbClr val="000000"/>
                          </a:solidFill>
                          <a:effectLst/>
                          <a:latin typeface="Calibri" panose="020F0502020204030204" pitchFamily="34" charset="0"/>
                        </a:rPr>
                        <a:t> $       615,000.00 </a:t>
                      </a:r>
                    </a:p>
                  </a:txBody>
                  <a:tcPr marL="6773" marR="6773" marT="6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a:solidFill>
                            <a:srgbClr val="000000"/>
                          </a:solidFill>
                          <a:effectLst/>
                          <a:latin typeface="Calibri" panose="020F0502020204030204" pitchFamily="34" charset="0"/>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877622"/>
                  </a:ext>
                </a:extLst>
              </a:tr>
              <a:tr h="157874">
                <a:tc>
                  <a:txBody>
                    <a:bodyPr/>
                    <a:lstStyle/>
                    <a:p>
                      <a:pPr algn="l" fontAlgn="t"/>
                      <a:r>
                        <a:rPr lang="en-CA" sz="800" b="0" i="0" u="none" strike="noStrike">
                          <a:solidFill>
                            <a:srgbClr val="000000"/>
                          </a:solidFill>
                          <a:effectLst/>
                          <a:latin typeface="Calibri" panose="020F0502020204030204" pitchFamily="34" charset="0"/>
                        </a:rPr>
                        <a:t>Transfer to Reserve at beginning of year</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            2,836.88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        98,872.56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      100,728.01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CA" sz="800" b="0" i="0" u="none" strike="noStrike">
                          <a:solidFill>
                            <a:srgbClr val="000000"/>
                          </a:solidFill>
                          <a:effectLst/>
                          <a:latin typeface="Calibri" panose="020F0502020204030204" pitchFamily="34" charset="0"/>
                        </a:rPr>
                        <a:t> $      102,658.57 </a:t>
                      </a:r>
                    </a:p>
                  </a:txBody>
                  <a:tcPr marL="6773" marR="6773" marT="6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626304"/>
                  </a:ext>
                </a:extLst>
              </a:tr>
              <a:tr h="157874">
                <a:tc>
                  <a:txBody>
                    <a:bodyPr/>
                    <a:lstStyle/>
                    <a:p>
                      <a:pPr algn="l" fontAlgn="b"/>
                      <a:r>
                        <a:rPr lang="en-CA" sz="800" b="1" i="0" u="none" strike="noStrike">
                          <a:solidFill>
                            <a:srgbClr val="000000"/>
                          </a:solidFill>
                          <a:effectLst/>
                          <a:latin typeface="Calibri" panose="020F0502020204030204" pitchFamily="34" charset="0"/>
                        </a:rPr>
                        <a:t>Total Expenses</a:t>
                      </a:r>
                    </a:p>
                  </a:txBody>
                  <a:tcPr marL="6773" marR="6773" marT="677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754,000.00 </a:t>
                      </a:r>
                    </a:p>
                  </a:txBody>
                  <a:tcPr marL="6773" marR="6773" marT="677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118,736.88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216,672.56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220,428.01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      224,258.57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774560"/>
                  </a:ext>
                </a:extLst>
              </a:tr>
              <a:tr h="157874">
                <a:tc>
                  <a:txBody>
                    <a:bodyPr/>
                    <a:lstStyle/>
                    <a:p>
                      <a:pPr algn="l" fontAlgn="b"/>
                      <a:r>
                        <a:rPr lang="en-CA" sz="800" b="0" i="0" u="none" strike="noStrike">
                          <a:solidFill>
                            <a:srgbClr val="000000"/>
                          </a:solidFill>
                          <a:effectLst/>
                          <a:latin typeface="Calibri" panose="020F0502020204030204" pitchFamily="34" charset="0"/>
                        </a:rPr>
                        <a:t> </a:t>
                      </a:r>
                    </a:p>
                  </a:txBody>
                  <a:tcPr marL="6773" marR="6773" marT="6773"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CA" sz="800" b="1" i="0" u="none" strike="noStrike">
                          <a:solidFill>
                            <a:srgbClr val="000000"/>
                          </a:solidFill>
                          <a:effectLst/>
                          <a:latin typeface="Calibri" panose="020F0502020204030204" pitchFamily="34" charset="0"/>
                        </a:rPr>
                        <a:t> </a:t>
                      </a:r>
                    </a:p>
                  </a:txBody>
                  <a:tcPr marL="6773" marR="6773" marT="6773"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551304902"/>
                  </a:ext>
                </a:extLst>
              </a:tr>
              <a:tr h="278187">
                <a:tc>
                  <a:txBody>
                    <a:bodyPr/>
                    <a:lstStyle/>
                    <a:p>
                      <a:pPr algn="l" fontAlgn="b"/>
                      <a:r>
                        <a:rPr lang="en-CA" sz="800" b="1" i="0" u="none" strike="noStrike">
                          <a:solidFill>
                            <a:srgbClr val="000000"/>
                          </a:solidFill>
                          <a:effectLst/>
                          <a:latin typeface="Calibri" panose="020F0502020204030204" pitchFamily="34" charset="0"/>
                        </a:rPr>
                        <a:t>Estimated Hamlet Allotment Balance</a:t>
                      </a:r>
                    </a:p>
                  </a:txBody>
                  <a:tcPr marL="6773" marR="6773" marT="677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CA" sz="800" b="1" i="0" u="none" strike="noStrike">
                          <a:solidFill>
                            <a:srgbClr val="000000"/>
                          </a:solidFill>
                          <a:effectLst/>
                          <a:latin typeface="Calibri" panose="020F0502020204030204" pitchFamily="34" charset="0"/>
                        </a:rPr>
                        <a:t> $            2,836.88 </a:t>
                      </a:r>
                    </a:p>
                  </a:txBody>
                  <a:tcPr marL="6773" marR="6773" marT="677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CA" sz="800" b="1" i="0" u="none" strike="noStrike">
                          <a:solidFill>
                            <a:srgbClr val="000000"/>
                          </a:solidFill>
                          <a:effectLst/>
                          <a:latin typeface="Calibri" panose="020F0502020204030204" pitchFamily="34" charset="0"/>
                        </a:rPr>
                        <a:t> $          98,872.56 </a:t>
                      </a:r>
                    </a:p>
                  </a:txBody>
                  <a:tcPr marL="6773" marR="6773" marT="677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CA" sz="800" b="1" i="0" u="none" strike="noStrike">
                          <a:solidFill>
                            <a:srgbClr val="000000"/>
                          </a:solidFill>
                          <a:effectLst/>
                          <a:latin typeface="Calibri" panose="020F0502020204030204" pitchFamily="34" charset="0"/>
                        </a:rPr>
                        <a:t> $      100,728.01 </a:t>
                      </a:r>
                    </a:p>
                  </a:txBody>
                  <a:tcPr marL="6773" marR="6773" marT="677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CA" sz="800" b="1" i="0" u="none" strike="noStrike">
                          <a:solidFill>
                            <a:srgbClr val="000000"/>
                          </a:solidFill>
                          <a:effectLst/>
                          <a:latin typeface="Calibri" panose="020F0502020204030204" pitchFamily="34" charset="0"/>
                        </a:rPr>
                        <a:t> $      102,658.57 </a:t>
                      </a:r>
                    </a:p>
                  </a:txBody>
                  <a:tcPr marL="6773" marR="6773" marT="677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CA" sz="800" b="1" i="0" u="none" strike="noStrike" dirty="0">
                          <a:solidFill>
                            <a:srgbClr val="000000"/>
                          </a:solidFill>
                          <a:effectLst/>
                          <a:latin typeface="Calibri" panose="020F0502020204030204" pitchFamily="34" charset="0"/>
                        </a:rPr>
                        <a:t> $      104,665.74 </a:t>
                      </a:r>
                    </a:p>
                  </a:txBody>
                  <a:tcPr marL="6773" marR="6773" marT="6773"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78121400"/>
                  </a:ext>
                </a:extLst>
              </a:tr>
            </a:tbl>
          </a:graphicData>
        </a:graphic>
      </p:graphicFrame>
    </p:spTree>
    <p:extLst>
      <p:ext uri="{BB962C8B-B14F-4D97-AF65-F5344CB8AC3E}">
        <p14:creationId xmlns:p14="http://schemas.microsoft.com/office/powerpoint/2010/main" val="138276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9533" y="189723"/>
            <a:ext cx="9326880" cy="1144556"/>
          </a:xfrm>
        </p:spPr>
        <p:txBody>
          <a:bodyPr>
            <a:noAutofit/>
          </a:bodyPr>
          <a:lstStyle/>
          <a:p>
            <a:r>
              <a:rPr lang="en-US" sz="4400" dirty="0"/>
              <a:t>Financials 2020 (Budget - Capital)</a:t>
            </a:r>
          </a:p>
        </p:txBody>
      </p:sp>
      <p:pic>
        <p:nvPicPr>
          <p:cNvPr id="4" name="Picture 3"/>
          <p:cNvPicPr>
            <a:picLocks noChangeAspect="1"/>
          </p:cNvPicPr>
          <p:nvPr/>
        </p:nvPicPr>
        <p:blipFill>
          <a:blip r:embed="rId2"/>
          <a:stretch>
            <a:fillRect/>
          </a:stretch>
        </p:blipFill>
        <p:spPr>
          <a:xfrm>
            <a:off x="10255351" y="76200"/>
            <a:ext cx="1533091" cy="1328881"/>
          </a:xfrm>
          <a:prstGeom prst="rect">
            <a:avLst/>
          </a:prstGeom>
        </p:spPr>
      </p:pic>
      <p:graphicFrame>
        <p:nvGraphicFramePr>
          <p:cNvPr id="5" name="Table 4">
            <a:extLst>
              <a:ext uri="{FF2B5EF4-FFF2-40B4-BE49-F238E27FC236}">
                <a16:creationId xmlns:a16="http://schemas.microsoft.com/office/drawing/2014/main" id="{6F21DE36-50E9-4409-B5E1-FBF1585E63A3}"/>
              </a:ext>
            </a:extLst>
          </p:cNvPr>
          <p:cNvGraphicFramePr>
            <a:graphicFrameLocks noGrp="1"/>
          </p:cNvGraphicFramePr>
          <p:nvPr>
            <p:extLst>
              <p:ext uri="{D42A27DB-BD31-4B8C-83A1-F6EECF244321}">
                <p14:modId xmlns:p14="http://schemas.microsoft.com/office/powerpoint/2010/main" val="3822157624"/>
              </p:ext>
            </p:extLst>
          </p:nvPr>
        </p:nvGraphicFramePr>
        <p:xfrm>
          <a:off x="1954213" y="2293937"/>
          <a:ext cx="8280400" cy="3489325"/>
        </p:xfrm>
        <a:graphic>
          <a:graphicData uri="http://schemas.openxmlformats.org/drawingml/2006/table">
            <a:tbl>
              <a:tblPr/>
              <a:tblGrid>
                <a:gridCol w="3378200">
                  <a:extLst>
                    <a:ext uri="{9D8B030D-6E8A-4147-A177-3AD203B41FA5}">
                      <a16:colId xmlns:a16="http://schemas.microsoft.com/office/drawing/2014/main" val="3558949834"/>
                    </a:ext>
                  </a:extLst>
                </a:gridCol>
                <a:gridCol w="1003300">
                  <a:extLst>
                    <a:ext uri="{9D8B030D-6E8A-4147-A177-3AD203B41FA5}">
                      <a16:colId xmlns:a16="http://schemas.microsoft.com/office/drawing/2014/main" val="2715649965"/>
                    </a:ext>
                  </a:extLst>
                </a:gridCol>
                <a:gridCol w="1003300">
                  <a:extLst>
                    <a:ext uri="{9D8B030D-6E8A-4147-A177-3AD203B41FA5}">
                      <a16:colId xmlns:a16="http://schemas.microsoft.com/office/drawing/2014/main" val="2553273409"/>
                    </a:ext>
                  </a:extLst>
                </a:gridCol>
                <a:gridCol w="965200">
                  <a:extLst>
                    <a:ext uri="{9D8B030D-6E8A-4147-A177-3AD203B41FA5}">
                      <a16:colId xmlns:a16="http://schemas.microsoft.com/office/drawing/2014/main" val="2470986375"/>
                    </a:ext>
                  </a:extLst>
                </a:gridCol>
                <a:gridCol w="965200">
                  <a:extLst>
                    <a:ext uri="{9D8B030D-6E8A-4147-A177-3AD203B41FA5}">
                      <a16:colId xmlns:a16="http://schemas.microsoft.com/office/drawing/2014/main" val="3220137671"/>
                    </a:ext>
                  </a:extLst>
                </a:gridCol>
                <a:gridCol w="965200">
                  <a:extLst>
                    <a:ext uri="{9D8B030D-6E8A-4147-A177-3AD203B41FA5}">
                      <a16:colId xmlns:a16="http://schemas.microsoft.com/office/drawing/2014/main" val="4199855530"/>
                    </a:ext>
                  </a:extLst>
                </a:gridCol>
              </a:tblGrid>
              <a:tr h="190500">
                <a:tc>
                  <a:txBody>
                    <a:bodyPr/>
                    <a:lstStyle/>
                    <a:p>
                      <a:pPr algn="l" fontAlgn="b"/>
                      <a:r>
                        <a:rPr lang="en-CA" sz="1100" b="1" i="0" u="none" strike="noStrike">
                          <a:solidFill>
                            <a:srgbClr val="000000"/>
                          </a:solidFill>
                          <a:effectLst/>
                          <a:latin typeface="Calibri" panose="020F0502020204030204" pitchFamily="34" charset="0"/>
                        </a:rPr>
                        <a:t>Capital Reserve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CA" sz="1100" b="1" i="0" u="none" strike="noStrike">
                          <a:solidFill>
                            <a:srgbClr val="000000"/>
                          </a:solidFill>
                          <a:effectLst/>
                          <a:latin typeface="Calibri" panose="020F0502020204030204" pitchFamily="34" charset="0"/>
                        </a:rPr>
                        <a:t> 2020 Budget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1" i="0" u="none" strike="noStrike">
                          <a:solidFill>
                            <a:srgbClr val="000000"/>
                          </a:solidFill>
                          <a:effectLst/>
                          <a:latin typeface="Calibri" panose="020F0502020204030204" pitchFamily="34" charset="0"/>
                        </a:rPr>
                        <a:t> 2021 Budget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1" i="0" u="none" strike="noStrike">
                          <a:solidFill>
                            <a:srgbClr val="000000"/>
                          </a:solidFill>
                          <a:effectLst/>
                          <a:latin typeface="Calibri" panose="020F0502020204030204" pitchFamily="34" charset="0"/>
                        </a:rPr>
                        <a:t> 2022 Budget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1" i="0" u="none" strike="noStrike">
                          <a:solidFill>
                            <a:srgbClr val="000000"/>
                          </a:solidFill>
                          <a:effectLst/>
                          <a:latin typeface="Calibri" panose="020F0502020204030204" pitchFamily="34" charset="0"/>
                        </a:rPr>
                        <a:t> 2023 Budget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1" i="0" u="none" strike="noStrike">
                          <a:solidFill>
                            <a:srgbClr val="000000"/>
                          </a:solidFill>
                          <a:effectLst/>
                          <a:latin typeface="Calibri" panose="020F0502020204030204" pitchFamily="34" charset="0"/>
                        </a:rPr>
                        <a:t> 2024 Budget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646541"/>
                  </a:ext>
                </a:extLst>
              </a:tr>
              <a:tr h="190500">
                <a:tc>
                  <a:txBody>
                    <a:bodyPr/>
                    <a:lstStyle/>
                    <a:p>
                      <a:pPr algn="l" fontAlgn="b"/>
                      <a:r>
                        <a:rPr lang="en-CA" sz="1100" b="0" i="0" u="none" strike="noStrike">
                          <a:solidFill>
                            <a:srgbClr val="000000"/>
                          </a:solidFill>
                          <a:effectLst/>
                          <a:latin typeface="Calibri" panose="020F0502020204030204" pitchFamily="34" charset="0"/>
                        </a:rPr>
                        <a:t>Estimated Reserve Balance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368,488.51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41,906.57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185,572.87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428,091.43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675,338.37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283520"/>
                  </a:ext>
                </a:extLst>
              </a:tr>
              <a:tr h="190500">
                <a:tc>
                  <a:txBody>
                    <a:bodyPr/>
                    <a:lstStyle/>
                    <a:p>
                      <a:pPr algn="l" fontAlgn="b"/>
                      <a:r>
                        <a:rPr lang="en-CA" sz="1100" b="0" i="0" u="none" strike="noStrike">
                          <a:solidFill>
                            <a:srgbClr val="000000"/>
                          </a:solidFill>
                          <a:effectLst/>
                          <a:latin typeface="Calibri" panose="020F0502020204030204" pitchFamily="34" charset="0"/>
                        </a:rPr>
                        <a:t>Projected Reserve Deposit (30%)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138,068.06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140,829.42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143,646.01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146,518.93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149,449.30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207301"/>
                  </a:ext>
                </a:extLst>
              </a:tr>
              <a:tr h="190500">
                <a:tc>
                  <a:txBody>
                    <a:bodyPr/>
                    <a:lstStyle/>
                    <a:p>
                      <a:pPr algn="l" fontAlgn="b"/>
                      <a:r>
                        <a:rPr lang="en-CA" sz="1100" b="0" i="0" u="none" strike="noStrike">
                          <a:solidFill>
                            <a:srgbClr val="000000"/>
                          </a:solidFill>
                          <a:effectLst/>
                          <a:latin typeface="Calibri" panose="020F0502020204030204" pitchFamily="34" charset="0"/>
                        </a:rPr>
                        <a:t>Transfer from Operating Account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2,836.88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98,872.56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100,728.01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102,658.57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749307"/>
                  </a:ext>
                </a:extLst>
              </a:tr>
              <a:tr h="190500">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053686"/>
                  </a:ext>
                </a:extLst>
              </a:tr>
              <a:tr h="200025">
                <a:tc>
                  <a:txBody>
                    <a:bodyPr/>
                    <a:lstStyle/>
                    <a:p>
                      <a:pPr algn="l" fontAlgn="b"/>
                      <a:r>
                        <a:rPr lang="en-CA" sz="1100" b="1" i="0" u="none" strike="noStrike">
                          <a:solidFill>
                            <a:srgbClr val="000000"/>
                          </a:solidFill>
                          <a:effectLst/>
                          <a:latin typeface="Calibri" panose="020F0502020204030204" pitchFamily="34" charset="0"/>
                        </a:rPr>
                        <a:t>Balance available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506,556.57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185,572.87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428,091.43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675,338.37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927,446.24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019670"/>
                  </a:ext>
                </a:extLst>
              </a:tr>
              <a:tr h="190500">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081804"/>
                  </a:ext>
                </a:extLst>
              </a:tr>
              <a:tr h="190500">
                <a:tc>
                  <a:txBody>
                    <a:bodyPr/>
                    <a:lstStyle/>
                    <a:p>
                      <a:pPr algn="l" fontAlgn="b"/>
                      <a:r>
                        <a:rPr lang="en-CA" sz="1100" b="0" i="0" u="none" strike="noStrike">
                          <a:solidFill>
                            <a:srgbClr val="000000"/>
                          </a:solidFill>
                          <a:effectLst/>
                          <a:latin typeface="Calibri" panose="020F0502020204030204" pitchFamily="34" charset="0"/>
                        </a:rPr>
                        <a:t>Sewer &amp; Water Major Expenditure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       150,000.00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40106"/>
                  </a:ext>
                </a:extLst>
              </a:tr>
              <a:tr h="183515">
                <a:tc>
                  <a:txBody>
                    <a:bodyPr/>
                    <a:lstStyle/>
                    <a:p>
                      <a:pPr algn="l" fontAlgn="b"/>
                      <a:r>
                        <a:rPr lang="en-CA" sz="1100" b="0" i="0" u="none" strike="noStrike">
                          <a:solidFill>
                            <a:srgbClr val="000000"/>
                          </a:solidFill>
                          <a:effectLst/>
                          <a:latin typeface="Calibri" panose="020F0502020204030204" pitchFamily="34" charset="0"/>
                        </a:rPr>
                        <a:t>Road Major Expenditure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       150,000.00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014156"/>
                  </a:ext>
                </a:extLst>
              </a:tr>
              <a:tr h="183515">
                <a:tc>
                  <a:txBody>
                    <a:bodyPr/>
                    <a:lstStyle/>
                    <a:p>
                      <a:pPr algn="l" fontAlgn="b"/>
                      <a:r>
                        <a:rPr lang="en-CA" sz="1100" b="0" i="0" u="none" strike="noStrike">
                          <a:solidFill>
                            <a:srgbClr val="000000"/>
                          </a:solidFill>
                          <a:effectLst/>
                          <a:latin typeface="Calibri" panose="020F0502020204030204" pitchFamily="34" charset="0"/>
                        </a:rPr>
                        <a:t>Park Major Expenditure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       134,650.00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324808"/>
                  </a:ext>
                </a:extLst>
              </a:tr>
              <a:tr h="190500">
                <a:tc>
                  <a:txBody>
                    <a:bodyPr/>
                    <a:lstStyle/>
                    <a:p>
                      <a:pPr algn="l" fontAlgn="b"/>
                      <a:r>
                        <a:rPr lang="en-CA" sz="1100" b="0" i="0" u="none" strike="noStrike">
                          <a:solidFill>
                            <a:srgbClr val="000000"/>
                          </a:solidFill>
                          <a:effectLst/>
                          <a:latin typeface="Calibri" panose="020F0502020204030204" pitchFamily="34" charset="0"/>
                        </a:rPr>
                        <a:t>Major Expenses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532642"/>
                  </a:ext>
                </a:extLst>
              </a:tr>
              <a:tr h="0">
                <a:tc>
                  <a:txBody>
                    <a:bodyPr/>
                    <a:lstStyle/>
                    <a:p>
                      <a:pPr algn="l" fontAlgn="b"/>
                      <a:r>
                        <a:rPr lang="en-CA" sz="1100" b="0" i="0" u="none" strike="noStrike" dirty="0">
                          <a:solidFill>
                            <a:srgbClr val="000000"/>
                          </a:solidFill>
                          <a:effectLst/>
                          <a:latin typeface="Calibri" panose="020F0502020204030204" pitchFamily="34" charset="0"/>
                        </a:rPr>
                        <a:t>Transfer to Operating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dirty="0">
                          <a:solidFill>
                            <a:srgbClr val="000000"/>
                          </a:solidFill>
                          <a:effectLst/>
                          <a:latin typeface="Calibri" panose="020F0502020204030204" pitchFamily="34" charset="0"/>
                        </a:rPr>
                        <a:t> $          30,000.00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454000"/>
                  </a:ext>
                </a:extLst>
              </a:tr>
              <a:tr h="200025">
                <a:tc>
                  <a:txBody>
                    <a:bodyPr/>
                    <a:lstStyle/>
                    <a:p>
                      <a:pPr algn="l" fontAlgn="b"/>
                      <a:r>
                        <a:rPr lang="en-CA" sz="1100" b="1" i="0" u="none" strike="noStrike">
                          <a:solidFill>
                            <a:srgbClr val="000000"/>
                          </a:solidFill>
                          <a:effectLst/>
                          <a:latin typeface="Calibri" panose="020F0502020204030204" pitchFamily="34" charset="0"/>
                        </a:rPr>
                        <a:t>Estimated Budget Expenses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464,650.00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869607"/>
                  </a:ext>
                </a:extLst>
              </a:tr>
              <a:tr h="200025">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525114531"/>
                  </a:ext>
                </a:extLst>
              </a:tr>
              <a:tr h="209550">
                <a:tc>
                  <a:txBody>
                    <a:bodyPr/>
                    <a:lstStyle/>
                    <a:p>
                      <a:pPr algn="l" fontAlgn="b"/>
                      <a:r>
                        <a:rPr lang="en-CA" sz="1100" b="1" i="0" u="none" strike="noStrike">
                          <a:solidFill>
                            <a:srgbClr val="000000"/>
                          </a:solidFill>
                          <a:effectLst/>
                          <a:latin typeface="Calibri" panose="020F0502020204030204" pitchFamily="34" charset="0"/>
                        </a:rPr>
                        <a:t>Estimated Infrastructure Reserve Balance </a:t>
                      </a:r>
                    </a:p>
                  </a:txBody>
                  <a:tcPr marL="9525" marR="9525" marT="9525" marB="0" anchor="b">
                    <a:lnL w="1270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41,906.57 </a:t>
                      </a:r>
                    </a:p>
                  </a:txBody>
                  <a:tcPr marL="9525" marR="9525" marT="952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185,572.87 </a:t>
                      </a:r>
                    </a:p>
                  </a:txBody>
                  <a:tcPr marL="9525" marR="9525" marT="952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428,091.43 </a:t>
                      </a:r>
                    </a:p>
                  </a:txBody>
                  <a:tcPr marL="9525" marR="9525" marT="952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1" i="0" u="none" strike="noStrike">
                          <a:solidFill>
                            <a:srgbClr val="000000"/>
                          </a:solidFill>
                          <a:effectLst/>
                          <a:latin typeface="Calibri" panose="020F0502020204030204" pitchFamily="34" charset="0"/>
                        </a:rPr>
                        <a:t> $      675,338.37 </a:t>
                      </a:r>
                    </a:p>
                  </a:txBody>
                  <a:tcPr marL="9525" marR="9525" marT="952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1" i="0" u="none" strike="noStrike" dirty="0">
                          <a:solidFill>
                            <a:srgbClr val="000000"/>
                          </a:solidFill>
                          <a:effectLst/>
                          <a:latin typeface="Calibri" panose="020F0502020204030204" pitchFamily="34" charset="0"/>
                        </a:rPr>
                        <a:t> $      927,446.24 </a:t>
                      </a:r>
                    </a:p>
                  </a:txBody>
                  <a:tcPr marL="9525" marR="9525" marT="952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685833"/>
                  </a:ext>
                </a:extLst>
              </a:tr>
            </a:tbl>
          </a:graphicData>
        </a:graphic>
      </p:graphicFrame>
    </p:spTree>
    <p:extLst>
      <p:ext uri="{BB962C8B-B14F-4D97-AF65-F5344CB8AC3E}">
        <p14:creationId xmlns:p14="http://schemas.microsoft.com/office/powerpoint/2010/main" val="149025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t>2021 Anticipated Activities</a:t>
            </a:r>
          </a:p>
        </p:txBody>
      </p:sp>
      <p:sp>
        <p:nvSpPr>
          <p:cNvPr id="14" name="Content Placeholder 13"/>
          <p:cNvSpPr>
            <a:spLocks noGrp="1"/>
          </p:cNvSpPr>
          <p:nvPr>
            <p:ph idx="1"/>
          </p:nvPr>
        </p:nvSpPr>
        <p:spPr>
          <a:xfrm>
            <a:off x="1141412" y="1905000"/>
            <a:ext cx="9906000" cy="4343400"/>
          </a:xfrm>
        </p:spPr>
        <p:txBody>
          <a:bodyPr wrap="none" numCol="1">
            <a:normAutofit/>
          </a:bodyPr>
          <a:lstStyle/>
          <a:p>
            <a:r>
              <a:rPr lang="en-US" sz="3200" dirty="0"/>
              <a:t>Complete landscaping of park area</a:t>
            </a:r>
          </a:p>
          <a:p>
            <a:r>
              <a:rPr lang="en-US" sz="3200" dirty="0"/>
              <a:t>Social activities (pandemic permitting)</a:t>
            </a:r>
          </a:p>
          <a:p>
            <a:r>
              <a:rPr lang="en-US" sz="3200" dirty="0"/>
              <a:t>Continued community beautification – boulevards, etc.</a:t>
            </a:r>
          </a:p>
          <a:p>
            <a:r>
              <a:rPr lang="en-US" sz="3200" dirty="0"/>
              <a:t>Public Utility – feasibility assessments of different options</a:t>
            </a:r>
          </a:p>
        </p:txBody>
      </p:sp>
      <p:pic>
        <p:nvPicPr>
          <p:cNvPr id="3" name="Picture 2"/>
          <p:cNvPicPr>
            <a:picLocks noChangeAspect="1"/>
          </p:cNvPicPr>
          <p:nvPr/>
        </p:nvPicPr>
        <p:blipFill>
          <a:blip r:embed="rId2"/>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42377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t>Board Member Election</a:t>
            </a:r>
          </a:p>
        </p:txBody>
      </p:sp>
      <p:sp>
        <p:nvSpPr>
          <p:cNvPr id="14" name="Content Placeholder 13"/>
          <p:cNvSpPr>
            <a:spLocks noGrp="1"/>
          </p:cNvSpPr>
          <p:nvPr>
            <p:ph idx="1"/>
          </p:nvPr>
        </p:nvSpPr>
        <p:spPr>
          <a:xfrm>
            <a:off x="836612" y="1905000"/>
            <a:ext cx="9829801" cy="4267200"/>
          </a:xfrm>
        </p:spPr>
        <p:txBody>
          <a:bodyPr>
            <a:normAutofit/>
          </a:bodyPr>
          <a:lstStyle/>
          <a:p>
            <a:r>
              <a:rPr lang="en-US" sz="3600" dirty="0"/>
              <a:t>Board Member Election (replacing Dave Frey)</a:t>
            </a:r>
          </a:p>
          <a:p>
            <a:pPr lvl="1"/>
            <a:r>
              <a:rPr lang="en-US" sz="3200" dirty="0"/>
              <a:t>4 year term (end of term replacement)</a:t>
            </a:r>
          </a:p>
        </p:txBody>
      </p:sp>
      <p:pic>
        <p:nvPicPr>
          <p:cNvPr id="4" name="Picture 3"/>
          <p:cNvPicPr>
            <a:picLocks noChangeAspect="1"/>
          </p:cNvPicPr>
          <p:nvPr/>
        </p:nvPicPr>
        <p:blipFill>
          <a:blip r:embed="rId2"/>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348142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t>Utility Board Election</a:t>
            </a:r>
          </a:p>
        </p:txBody>
      </p:sp>
      <p:sp>
        <p:nvSpPr>
          <p:cNvPr id="14" name="Content Placeholder 13"/>
          <p:cNvSpPr>
            <a:spLocks noGrp="1"/>
          </p:cNvSpPr>
          <p:nvPr>
            <p:ph idx="1"/>
          </p:nvPr>
        </p:nvSpPr>
        <p:spPr>
          <a:xfrm>
            <a:off x="836612" y="1905000"/>
            <a:ext cx="9829801" cy="4267200"/>
          </a:xfrm>
        </p:spPr>
        <p:txBody>
          <a:bodyPr>
            <a:normAutofit/>
          </a:bodyPr>
          <a:lstStyle/>
          <a:p>
            <a:r>
              <a:rPr lang="en-US" sz="3600" dirty="0"/>
              <a:t>Utility Board Election (3-6 positions)</a:t>
            </a:r>
          </a:p>
          <a:p>
            <a:pPr lvl="1"/>
            <a:r>
              <a:rPr lang="en-US" sz="3200" dirty="0"/>
              <a:t>3 year term (end of term replacement)</a:t>
            </a:r>
          </a:p>
        </p:txBody>
      </p:sp>
      <p:pic>
        <p:nvPicPr>
          <p:cNvPr id="4" name="Picture 3"/>
          <p:cNvPicPr>
            <a:picLocks noChangeAspect="1"/>
          </p:cNvPicPr>
          <p:nvPr/>
        </p:nvPicPr>
        <p:blipFill>
          <a:blip r:embed="rId2"/>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153774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t>Open Forum</a:t>
            </a:r>
          </a:p>
        </p:txBody>
      </p:sp>
      <p:sp>
        <p:nvSpPr>
          <p:cNvPr id="14" name="Content Placeholder 13"/>
          <p:cNvSpPr>
            <a:spLocks noGrp="1"/>
          </p:cNvSpPr>
          <p:nvPr>
            <p:ph idx="1"/>
          </p:nvPr>
        </p:nvSpPr>
        <p:spPr>
          <a:xfrm>
            <a:off x="836612" y="1905000"/>
            <a:ext cx="9829801" cy="4267200"/>
          </a:xfrm>
        </p:spPr>
        <p:txBody>
          <a:bodyPr>
            <a:normAutofit/>
          </a:bodyPr>
          <a:lstStyle/>
          <a:p>
            <a:r>
              <a:rPr lang="en-US" sz="3600" dirty="0"/>
              <a:t>Topics from community</a:t>
            </a:r>
          </a:p>
          <a:p>
            <a:r>
              <a:rPr lang="en-US" sz="3600" dirty="0"/>
              <a:t>Recycling Pickup (</a:t>
            </a:r>
            <a:r>
              <a:rPr lang="en-US" sz="3600" dirty="0" err="1"/>
              <a:t>Loraas</a:t>
            </a:r>
            <a:r>
              <a:rPr lang="en-US" sz="3600" dirty="0"/>
              <a:t>)</a:t>
            </a:r>
          </a:p>
          <a:p>
            <a:endParaRPr lang="en-US" sz="3600" dirty="0"/>
          </a:p>
        </p:txBody>
      </p:sp>
      <p:pic>
        <p:nvPicPr>
          <p:cNvPr id="4" name="Picture 3"/>
          <p:cNvPicPr>
            <a:picLocks noChangeAspect="1"/>
          </p:cNvPicPr>
          <p:nvPr/>
        </p:nvPicPr>
        <p:blipFill>
          <a:blip r:embed="rId2"/>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356962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t>Adjourn</a:t>
            </a:r>
          </a:p>
        </p:txBody>
      </p:sp>
      <p:sp>
        <p:nvSpPr>
          <p:cNvPr id="14" name="Content Placeholder 13"/>
          <p:cNvSpPr>
            <a:spLocks noGrp="1"/>
          </p:cNvSpPr>
          <p:nvPr>
            <p:ph idx="1"/>
          </p:nvPr>
        </p:nvSpPr>
        <p:spPr>
          <a:xfrm>
            <a:off x="531812" y="1905000"/>
            <a:ext cx="11506200" cy="4267200"/>
          </a:xfrm>
        </p:spPr>
        <p:txBody>
          <a:bodyPr/>
          <a:lstStyle/>
          <a:p>
            <a:pPr marL="0" indent="0" algn="ctr">
              <a:buNone/>
            </a:pPr>
            <a:endParaRPr lang="en-US" dirty="0"/>
          </a:p>
          <a:p>
            <a:pPr marL="0" indent="0" algn="ctr">
              <a:buNone/>
            </a:pPr>
            <a:endParaRPr lang="en-US" dirty="0"/>
          </a:p>
          <a:p>
            <a:pPr marL="0" indent="0" algn="ctr">
              <a:buNone/>
            </a:pPr>
            <a:r>
              <a:rPr lang="en-US" sz="3600" dirty="0"/>
              <a:t>Thank-you everyone for attending!</a:t>
            </a:r>
          </a:p>
          <a:p>
            <a:pPr marL="0" indent="0" algn="ctr">
              <a:buNone/>
            </a:pPr>
            <a:r>
              <a:rPr lang="en-US" sz="4800" dirty="0"/>
              <a:t>Distribution List – board@deervalleysask.ca</a:t>
            </a:r>
          </a:p>
          <a:p>
            <a:pPr marL="0" indent="0" algn="ctr">
              <a:buNone/>
            </a:pPr>
            <a:endParaRPr lang="en-US" sz="3200" dirty="0"/>
          </a:p>
        </p:txBody>
      </p:sp>
      <p:pic>
        <p:nvPicPr>
          <p:cNvPr id="4" name="Picture 3"/>
          <p:cNvPicPr>
            <a:picLocks noChangeAspect="1"/>
          </p:cNvPicPr>
          <p:nvPr/>
        </p:nvPicPr>
        <p:blipFill>
          <a:blip r:embed="rId2"/>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111636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304800"/>
            <a:ext cx="5410199" cy="4267200"/>
          </a:xfrm>
        </p:spPr>
        <p:txBody>
          <a:bodyPr/>
          <a:lstStyle/>
          <a:p>
            <a:r>
              <a:rPr lang="en-US" dirty="0"/>
              <a:t>Deer Valley Annual General Meeting</a:t>
            </a:r>
          </a:p>
        </p:txBody>
      </p:sp>
      <p:sp>
        <p:nvSpPr>
          <p:cNvPr id="3" name="Subtitle 2"/>
          <p:cNvSpPr>
            <a:spLocks noGrp="1"/>
          </p:cNvSpPr>
          <p:nvPr>
            <p:ph type="subTitle" idx="1"/>
          </p:nvPr>
        </p:nvSpPr>
        <p:spPr/>
        <p:txBody>
          <a:bodyPr/>
          <a:lstStyle/>
          <a:p>
            <a:r>
              <a:rPr lang="en-US" dirty="0"/>
              <a:t>November 19, 2020</a:t>
            </a:r>
          </a:p>
          <a:p>
            <a:endParaRPr lang="en-US" dirty="0"/>
          </a:p>
        </p:txBody>
      </p:sp>
      <p:pic>
        <p:nvPicPr>
          <p:cNvPr id="5" name="Picture 4"/>
          <p:cNvPicPr>
            <a:picLocks noChangeAspect="1"/>
          </p:cNvPicPr>
          <p:nvPr/>
        </p:nvPicPr>
        <p:blipFill>
          <a:blip r:embed="rId2"/>
          <a:stretch>
            <a:fillRect/>
          </a:stretch>
        </p:blipFill>
        <p:spPr>
          <a:xfrm>
            <a:off x="6932612" y="304800"/>
            <a:ext cx="4629921" cy="4093472"/>
          </a:xfrm>
          <a:prstGeom prst="rect">
            <a:avLst/>
          </a:prstGeom>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t>Introduction</a:t>
            </a:r>
          </a:p>
        </p:txBody>
      </p:sp>
      <p:sp>
        <p:nvSpPr>
          <p:cNvPr id="14" name="Content Placeholder 13"/>
          <p:cNvSpPr>
            <a:spLocks noGrp="1"/>
          </p:cNvSpPr>
          <p:nvPr>
            <p:ph idx="1"/>
          </p:nvPr>
        </p:nvSpPr>
        <p:spPr/>
        <p:txBody>
          <a:bodyPr>
            <a:normAutofit/>
          </a:bodyPr>
          <a:lstStyle/>
          <a:p>
            <a:r>
              <a:rPr lang="en-US" sz="3200" dirty="0"/>
              <a:t>David Frey - Chair</a:t>
            </a:r>
          </a:p>
          <a:p>
            <a:r>
              <a:rPr lang="en-US" sz="3200" dirty="0"/>
              <a:t>Kristen Abel - Secretary</a:t>
            </a:r>
          </a:p>
          <a:p>
            <a:r>
              <a:rPr lang="en-US" sz="3200" dirty="0"/>
              <a:t>Jennifer Klatt – Member</a:t>
            </a:r>
          </a:p>
        </p:txBody>
      </p:sp>
      <p:pic>
        <p:nvPicPr>
          <p:cNvPr id="4" name="Picture 3"/>
          <p:cNvPicPr>
            <a:picLocks noChangeAspect="1"/>
          </p:cNvPicPr>
          <p:nvPr/>
        </p:nvPicPr>
        <p:blipFill>
          <a:blip r:embed="rId2"/>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latin typeface="+mn-lt"/>
              </a:rPr>
              <a:t>2019/20 Activities</a:t>
            </a:r>
          </a:p>
        </p:txBody>
      </p:sp>
      <p:sp>
        <p:nvSpPr>
          <p:cNvPr id="14" name="Content Placeholder 13"/>
          <p:cNvSpPr>
            <a:spLocks noGrp="1"/>
          </p:cNvSpPr>
          <p:nvPr>
            <p:ph idx="1"/>
          </p:nvPr>
        </p:nvSpPr>
        <p:spPr>
          <a:xfrm>
            <a:off x="1141412" y="1905000"/>
            <a:ext cx="9906000" cy="4343400"/>
          </a:xfrm>
        </p:spPr>
        <p:txBody>
          <a:bodyPr numCol="1">
            <a:normAutofit/>
          </a:bodyPr>
          <a:lstStyle/>
          <a:p>
            <a:r>
              <a:rPr lang="en-US" sz="2800" dirty="0"/>
              <a:t>Playground Upgrades complete, landscaping started</a:t>
            </a:r>
          </a:p>
          <a:p>
            <a:r>
              <a:rPr lang="en-US" sz="2800" dirty="0" err="1"/>
              <a:t>Microsurfacing</a:t>
            </a:r>
            <a:r>
              <a:rPr lang="en-US" sz="2800" dirty="0"/>
              <a:t> to roadways in Deer Valley – extending usable life by 10-12 years</a:t>
            </a:r>
          </a:p>
          <a:p>
            <a:r>
              <a:rPr lang="en-US" sz="2800" dirty="0"/>
              <a:t>Deer Valley Community Standards Bylaw passed</a:t>
            </a:r>
          </a:p>
          <a:p>
            <a:endParaRPr lang="en-US" sz="2800" dirty="0"/>
          </a:p>
        </p:txBody>
      </p:sp>
      <p:pic>
        <p:nvPicPr>
          <p:cNvPr id="3" name="Picture 2"/>
          <p:cNvPicPr>
            <a:picLocks noChangeAspect="1"/>
          </p:cNvPicPr>
          <p:nvPr/>
        </p:nvPicPr>
        <p:blipFill>
          <a:blip r:embed="rId2"/>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256941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latin typeface="+mn-lt"/>
              </a:rPr>
              <a:t>2020 Park Construction</a:t>
            </a:r>
          </a:p>
        </p:txBody>
      </p:sp>
      <p:pic>
        <p:nvPicPr>
          <p:cNvPr id="3" name="Picture 2"/>
          <p:cNvPicPr>
            <a:picLocks noChangeAspect="1"/>
          </p:cNvPicPr>
          <p:nvPr/>
        </p:nvPicPr>
        <p:blipFill>
          <a:blip r:embed="rId2"/>
          <a:stretch>
            <a:fillRect/>
          </a:stretch>
        </p:blipFill>
        <p:spPr>
          <a:xfrm>
            <a:off x="10285412" y="76200"/>
            <a:ext cx="1503030" cy="1328881"/>
          </a:xfrm>
          <a:prstGeom prst="rect">
            <a:avLst/>
          </a:prstGeom>
        </p:spPr>
      </p:pic>
      <p:sp>
        <p:nvSpPr>
          <p:cNvPr id="6" name="Content Placeholder 3">
            <a:extLst>
              <a:ext uri="{FF2B5EF4-FFF2-40B4-BE49-F238E27FC236}">
                <a16:creationId xmlns:a16="http://schemas.microsoft.com/office/drawing/2014/main" id="{32329911-1529-4004-9F86-5F15C186460F}"/>
              </a:ext>
            </a:extLst>
          </p:cNvPr>
          <p:cNvSpPr txBox="1">
            <a:spLocks/>
          </p:cNvSpPr>
          <p:nvPr/>
        </p:nvSpPr>
        <p:spPr>
          <a:xfrm>
            <a:off x="6399212" y="1676400"/>
            <a:ext cx="5143233" cy="3777622"/>
          </a:xfrm>
          <a:prstGeom prst="rect">
            <a:avLst/>
          </a:prstGeom>
        </p:spPr>
        <p:txBody>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a:lstStyle>
          <a:p>
            <a:r>
              <a:rPr lang="en-US"/>
              <a:t>Added 3 tiers of concrete retaining wall</a:t>
            </a:r>
          </a:p>
          <a:p>
            <a:r>
              <a:rPr lang="en-US"/>
              <a:t>Added steps with handrail</a:t>
            </a:r>
          </a:p>
          <a:p>
            <a:r>
              <a:rPr lang="en-US"/>
              <a:t>Added picnic table concrete pad</a:t>
            </a:r>
          </a:p>
          <a:p>
            <a:r>
              <a:rPr lang="en-US"/>
              <a:t>Planted 7 trees in the boulevard</a:t>
            </a:r>
          </a:p>
          <a:p>
            <a:r>
              <a:rPr lang="en-US"/>
              <a:t>Installed topsoil and seeded boulevards</a:t>
            </a:r>
          </a:p>
          <a:p>
            <a:r>
              <a:rPr lang="en-US"/>
              <a:t>Planted 12 trees and 8 shrubs in the park</a:t>
            </a:r>
          </a:p>
          <a:p>
            <a:r>
              <a:rPr lang="en-US"/>
              <a:t>Reshaped the park, installed topsoil and seed</a:t>
            </a:r>
            <a:endParaRPr lang="en-US" dirty="0"/>
          </a:p>
        </p:txBody>
      </p:sp>
      <p:pic>
        <p:nvPicPr>
          <p:cNvPr id="7" name="Content Placeholder 9" descr="A picture containing building, sitting, table, cake&#10;&#10;Description automatically generated">
            <a:extLst>
              <a:ext uri="{FF2B5EF4-FFF2-40B4-BE49-F238E27FC236}">
                <a16:creationId xmlns:a16="http://schemas.microsoft.com/office/drawing/2014/main" id="{A9DC7E09-CD80-4DA3-A679-EC2F63DD655B}"/>
              </a:ext>
            </a:extLst>
          </p:cNvPr>
          <p:cNvPicPr>
            <a:picLocks noChangeAspect="1"/>
          </p:cNvPicPr>
          <p:nvPr/>
        </p:nvPicPr>
        <p:blipFill>
          <a:blip r:embed="rId3"/>
          <a:stretch>
            <a:fillRect/>
          </a:stretch>
        </p:blipFill>
        <p:spPr>
          <a:xfrm>
            <a:off x="1666875" y="2352113"/>
            <a:ext cx="4313237" cy="2426195"/>
          </a:xfrm>
          <a:prstGeom prst="rect">
            <a:avLst/>
          </a:prstGeom>
        </p:spPr>
      </p:pic>
      <p:sp>
        <p:nvSpPr>
          <p:cNvPr id="8" name="Subtitle 2">
            <a:extLst>
              <a:ext uri="{FF2B5EF4-FFF2-40B4-BE49-F238E27FC236}">
                <a16:creationId xmlns:a16="http://schemas.microsoft.com/office/drawing/2014/main" id="{B639D673-2670-43A4-AECD-885DC01D4192}"/>
              </a:ext>
            </a:extLst>
          </p:cNvPr>
          <p:cNvSpPr txBox="1">
            <a:spLocks/>
          </p:cNvSpPr>
          <p:nvPr/>
        </p:nvSpPr>
        <p:spPr>
          <a:xfrm>
            <a:off x="1552284" y="1747202"/>
            <a:ext cx="8915399" cy="44558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dirty="0"/>
              <a:t>Additions since last AGM</a:t>
            </a:r>
            <a:endParaRPr lang="en-US" dirty="0"/>
          </a:p>
        </p:txBody>
      </p:sp>
    </p:spTree>
    <p:extLst>
      <p:ext uri="{BB962C8B-B14F-4D97-AF65-F5344CB8AC3E}">
        <p14:creationId xmlns:p14="http://schemas.microsoft.com/office/powerpoint/2010/main" val="104651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AC98-0896-4CA9-B288-17BFE0F6C627}"/>
              </a:ext>
            </a:extLst>
          </p:cNvPr>
          <p:cNvSpPr>
            <a:spLocks noGrp="1"/>
          </p:cNvSpPr>
          <p:nvPr>
            <p:ph type="title"/>
          </p:nvPr>
        </p:nvSpPr>
        <p:spPr/>
        <p:txBody>
          <a:bodyPr/>
          <a:lstStyle/>
          <a:p>
            <a:r>
              <a:rPr lang="en-US" dirty="0"/>
              <a:t>Remaining for Spring 2021</a:t>
            </a:r>
          </a:p>
        </p:txBody>
      </p:sp>
      <p:pic>
        <p:nvPicPr>
          <p:cNvPr id="4" name="Content Placeholder 9" descr="The outside of a building&#10;&#10;Description automatically generated">
            <a:extLst>
              <a:ext uri="{FF2B5EF4-FFF2-40B4-BE49-F238E27FC236}">
                <a16:creationId xmlns:a16="http://schemas.microsoft.com/office/drawing/2014/main" id="{A5C49FD6-529A-4E9B-9BF6-DE85095EF5AE}"/>
              </a:ext>
            </a:extLst>
          </p:cNvPr>
          <p:cNvPicPr>
            <a:picLocks noGrp="1" noChangeAspect="1"/>
          </p:cNvPicPr>
          <p:nvPr>
            <p:ph idx="1"/>
          </p:nvPr>
        </p:nvPicPr>
        <p:blipFill>
          <a:blip r:embed="rId2"/>
          <a:stretch>
            <a:fillRect/>
          </a:stretch>
        </p:blipFill>
        <p:spPr>
          <a:xfrm>
            <a:off x="5823447" y="1828800"/>
            <a:ext cx="5257800" cy="3331200"/>
          </a:xfrm>
        </p:spPr>
      </p:pic>
      <p:sp>
        <p:nvSpPr>
          <p:cNvPr id="5" name="Content Placeholder 3">
            <a:extLst>
              <a:ext uri="{FF2B5EF4-FFF2-40B4-BE49-F238E27FC236}">
                <a16:creationId xmlns:a16="http://schemas.microsoft.com/office/drawing/2014/main" id="{46F8C8BA-8CE2-4118-976B-E5C383F6E0BA}"/>
              </a:ext>
            </a:extLst>
          </p:cNvPr>
          <p:cNvSpPr txBox="1">
            <a:spLocks/>
          </p:cNvSpPr>
          <p:nvPr/>
        </p:nvSpPr>
        <p:spPr>
          <a:xfrm>
            <a:off x="1623889" y="1738924"/>
            <a:ext cx="4199558" cy="40522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Complete paving stone strip between play structures</a:t>
            </a:r>
          </a:p>
          <a:p>
            <a:r>
              <a:rPr lang="en-US" dirty="0"/>
              <a:t>Install large climbing rocks in sloped area by driveway</a:t>
            </a:r>
          </a:p>
          <a:p>
            <a:r>
              <a:rPr lang="en-US" dirty="0"/>
              <a:t>Install large vertical rock with park name &amp; donor plaque</a:t>
            </a:r>
          </a:p>
          <a:p>
            <a:r>
              <a:rPr lang="en-US" dirty="0"/>
              <a:t>Install 2 picnic tables &amp; bike rack</a:t>
            </a:r>
          </a:p>
          <a:p>
            <a:r>
              <a:rPr lang="en-US" dirty="0"/>
              <a:t>Establish grass on all newly seeded areas &amp; maintain trees</a:t>
            </a:r>
          </a:p>
          <a:p>
            <a:r>
              <a:rPr lang="en-US" dirty="0"/>
              <a:t>Fill cracks in paved pathway</a:t>
            </a:r>
          </a:p>
        </p:txBody>
      </p:sp>
    </p:spTree>
    <p:extLst>
      <p:ext uri="{BB962C8B-B14F-4D97-AF65-F5344CB8AC3E}">
        <p14:creationId xmlns:p14="http://schemas.microsoft.com/office/powerpoint/2010/main" val="96565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12A5-C993-4052-94BD-82A80D490269}"/>
              </a:ext>
            </a:extLst>
          </p:cNvPr>
          <p:cNvSpPr>
            <a:spLocks noGrp="1"/>
          </p:cNvSpPr>
          <p:nvPr>
            <p:ph type="title"/>
          </p:nvPr>
        </p:nvSpPr>
        <p:spPr/>
        <p:txBody>
          <a:bodyPr/>
          <a:lstStyle/>
          <a:p>
            <a:r>
              <a:rPr lang="en-US" dirty="0"/>
              <a:t>Future Possibilities</a:t>
            </a:r>
          </a:p>
        </p:txBody>
      </p:sp>
      <p:sp>
        <p:nvSpPr>
          <p:cNvPr id="4" name="Text Placeholder 2">
            <a:extLst>
              <a:ext uri="{FF2B5EF4-FFF2-40B4-BE49-F238E27FC236}">
                <a16:creationId xmlns:a16="http://schemas.microsoft.com/office/drawing/2014/main" id="{8A7C1C33-D0FD-423E-A871-D9D9A3805951}"/>
              </a:ext>
            </a:extLst>
          </p:cNvPr>
          <p:cNvSpPr txBox="1">
            <a:spLocks/>
          </p:cNvSpPr>
          <p:nvPr/>
        </p:nvSpPr>
        <p:spPr>
          <a:xfrm>
            <a:off x="1892658" y="1676400"/>
            <a:ext cx="3992732" cy="576262"/>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9pPr>
          </a:lstStyle>
          <a:p>
            <a:r>
              <a:rPr lang="en-US"/>
              <a:t>On our radar…</a:t>
            </a:r>
            <a:endParaRPr lang="en-US" dirty="0"/>
          </a:p>
        </p:txBody>
      </p:sp>
      <p:sp>
        <p:nvSpPr>
          <p:cNvPr id="5" name="Content Placeholder 3">
            <a:extLst>
              <a:ext uri="{FF2B5EF4-FFF2-40B4-BE49-F238E27FC236}">
                <a16:creationId xmlns:a16="http://schemas.microsoft.com/office/drawing/2014/main" id="{01803CA8-853F-4AF0-B5B0-11D8A29A0CAD}"/>
              </a:ext>
            </a:extLst>
          </p:cNvPr>
          <p:cNvSpPr txBox="1">
            <a:spLocks/>
          </p:cNvSpPr>
          <p:nvPr/>
        </p:nvSpPr>
        <p:spPr>
          <a:xfrm>
            <a:off x="1522413" y="2252662"/>
            <a:ext cx="4342893" cy="3354060"/>
          </a:xfrm>
          <a:prstGeom prst="rect">
            <a:avLst/>
          </a:prstGeom>
        </p:spPr>
        <p:txBody>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a:lstStyle>
          <a:p>
            <a:r>
              <a:rPr lang="en-US" dirty="0"/>
              <a:t>Hillside shaping and seeding south of the play structures</a:t>
            </a:r>
          </a:p>
          <a:p>
            <a:r>
              <a:rPr lang="en-US" dirty="0"/>
              <a:t>Path connecting to the TransCanada Trail</a:t>
            </a:r>
          </a:p>
          <a:p>
            <a:r>
              <a:rPr lang="en-US" dirty="0"/>
              <a:t>Shaded seating area</a:t>
            </a:r>
          </a:p>
          <a:p>
            <a:r>
              <a:rPr lang="en-US" dirty="0"/>
              <a:t>Senior kids play court</a:t>
            </a:r>
          </a:p>
          <a:p>
            <a:r>
              <a:rPr lang="en-US" dirty="0"/>
              <a:t>More trees, shrubs and grassed areas</a:t>
            </a:r>
          </a:p>
          <a:p>
            <a:r>
              <a:rPr lang="en-US" dirty="0"/>
              <a:t>Fitness &amp; Wellness stations</a:t>
            </a:r>
          </a:p>
        </p:txBody>
      </p:sp>
      <p:sp>
        <p:nvSpPr>
          <p:cNvPr id="6" name="Text Placeholder 4">
            <a:extLst>
              <a:ext uri="{FF2B5EF4-FFF2-40B4-BE49-F238E27FC236}">
                <a16:creationId xmlns:a16="http://schemas.microsoft.com/office/drawing/2014/main" id="{0C8BF9FD-D23E-414F-A09A-505E707CA3E7}"/>
              </a:ext>
            </a:extLst>
          </p:cNvPr>
          <p:cNvSpPr txBox="1">
            <a:spLocks/>
          </p:cNvSpPr>
          <p:nvPr/>
        </p:nvSpPr>
        <p:spPr>
          <a:xfrm>
            <a:off x="6206411" y="1676400"/>
            <a:ext cx="3999001" cy="576262"/>
          </a:xfrm>
          <a:prstGeom prst="rect">
            <a:avLst/>
          </a:prstGeom>
        </p:spPr>
        <p:txBody>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a:lstStyle>
          <a:p>
            <a:r>
              <a:rPr lang="en-US"/>
              <a:t>Survey Results… </a:t>
            </a:r>
            <a:endParaRPr lang="en-US" dirty="0"/>
          </a:p>
        </p:txBody>
      </p:sp>
      <p:sp>
        <p:nvSpPr>
          <p:cNvPr id="7" name="Content Placeholder 5">
            <a:extLst>
              <a:ext uri="{FF2B5EF4-FFF2-40B4-BE49-F238E27FC236}">
                <a16:creationId xmlns:a16="http://schemas.microsoft.com/office/drawing/2014/main" id="{08636B76-330A-430E-AB9E-7DDED5FD8530}"/>
              </a:ext>
            </a:extLst>
          </p:cNvPr>
          <p:cNvSpPr txBox="1">
            <a:spLocks/>
          </p:cNvSpPr>
          <p:nvPr/>
        </p:nvSpPr>
        <p:spPr>
          <a:xfrm>
            <a:off x="6097718" y="2416970"/>
            <a:ext cx="4338674" cy="4057950"/>
          </a:xfrm>
          <a:prstGeom prst="rect">
            <a:avLst/>
          </a:prstGeom>
        </p:spPr>
        <p:txBody>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dirty="0"/>
              <a:t>DONE </a:t>
            </a:r>
            <a:r>
              <a:rPr lang="en-US" sz="1200" dirty="0"/>
              <a:t>(by spring 2021)</a:t>
            </a:r>
          </a:p>
          <a:p>
            <a:r>
              <a:rPr lang="en-US" dirty="0"/>
              <a:t>Picnic area and plaque for donors</a:t>
            </a:r>
          </a:p>
          <a:p>
            <a:pPr marL="0" indent="0">
              <a:buFont typeface="Arial" pitchFamily="34" charset="0"/>
              <a:buNone/>
            </a:pPr>
            <a:r>
              <a:rPr lang="en-US" dirty="0"/>
              <a:t>FUTURE</a:t>
            </a:r>
          </a:p>
          <a:p>
            <a:r>
              <a:rPr lang="en-US" dirty="0"/>
              <a:t>Gazebo across the road </a:t>
            </a:r>
          </a:p>
          <a:p>
            <a:r>
              <a:rPr lang="en-US" dirty="0"/>
              <a:t>Basketball court across the road</a:t>
            </a:r>
          </a:p>
          <a:p>
            <a:r>
              <a:rPr lang="en-US" dirty="0"/>
              <a:t>Connecting to the Trail</a:t>
            </a:r>
          </a:p>
          <a:p>
            <a:r>
              <a:rPr lang="en-US" dirty="0"/>
              <a:t>Mountain bike track</a:t>
            </a:r>
          </a:p>
        </p:txBody>
      </p:sp>
      <p:sp>
        <p:nvSpPr>
          <p:cNvPr id="8" name="Content Placeholder 5">
            <a:extLst>
              <a:ext uri="{FF2B5EF4-FFF2-40B4-BE49-F238E27FC236}">
                <a16:creationId xmlns:a16="http://schemas.microsoft.com/office/drawing/2014/main" id="{F394A057-06E8-4F1C-9AA9-A78C434A380B}"/>
              </a:ext>
            </a:extLst>
          </p:cNvPr>
          <p:cNvSpPr txBox="1">
            <a:spLocks/>
          </p:cNvSpPr>
          <p:nvPr/>
        </p:nvSpPr>
        <p:spPr>
          <a:xfrm>
            <a:off x="6235551" y="2069935"/>
            <a:ext cx="4338674" cy="34212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200" dirty="0"/>
              <a:t>(Listed in order of ranking by the community)</a:t>
            </a:r>
          </a:p>
        </p:txBody>
      </p:sp>
    </p:spTree>
    <p:extLst>
      <p:ext uri="{BB962C8B-B14F-4D97-AF65-F5344CB8AC3E}">
        <p14:creationId xmlns:p14="http://schemas.microsoft.com/office/powerpoint/2010/main" val="311746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1FDD-4D41-49B2-A992-CABA6EFCB233}"/>
              </a:ext>
            </a:extLst>
          </p:cNvPr>
          <p:cNvSpPr>
            <a:spLocks noGrp="1"/>
          </p:cNvSpPr>
          <p:nvPr>
            <p:ph type="title"/>
          </p:nvPr>
        </p:nvSpPr>
        <p:spPr/>
        <p:txBody>
          <a:bodyPr/>
          <a:lstStyle/>
          <a:p>
            <a:r>
              <a:rPr lang="en-US" dirty="0"/>
              <a:t>Deer Valley Park Survey Results (2019/20)</a:t>
            </a:r>
          </a:p>
        </p:txBody>
      </p:sp>
      <p:pic>
        <p:nvPicPr>
          <p:cNvPr id="4" name="Content Placeholder 3" descr="Chart, bar chart&#10;&#10;Description automatically generated">
            <a:extLst>
              <a:ext uri="{FF2B5EF4-FFF2-40B4-BE49-F238E27FC236}">
                <a16:creationId xmlns:a16="http://schemas.microsoft.com/office/drawing/2014/main" id="{C90E6487-0362-472F-9C8A-D51658C397BD}"/>
              </a:ext>
            </a:extLst>
          </p:cNvPr>
          <p:cNvPicPr>
            <a:picLocks noGrp="1" noChangeAspect="1"/>
          </p:cNvPicPr>
          <p:nvPr>
            <p:ph idx="1"/>
          </p:nvPr>
        </p:nvPicPr>
        <p:blipFill>
          <a:blip r:embed="rId2"/>
          <a:stretch>
            <a:fillRect/>
          </a:stretch>
        </p:blipFill>
        <p:spPr>
          <a:xfrm>
            <a:off x="3028378" y="2148996"/>
            <a:ext cx="6132069" cy="3779207"/>
          </a:xfrm>
          <a:prstGeom prst="rect">
            <a:avLst/>
          </a:prstGeom>
        </p:spPr>
      </p:pic>
    </p:spTree>
    <p:extLst>
      <p:ext uri="{BB962C8B-B14F-4D97-AF65-F5344CB8AC3E}">
        <p14:creationId xmlns:p14="http://schemas.microsoft.com/office/powerpoint/2010/main" val="252571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83EFA-B1FF-4709-9B6A-D0C6324D02AF}"/>
              </a:ext>
            </a:extLst>
          </p:cNvPr>
          <p:cNvSpPr>
            <a:spLocks noGrp="1"/>
          </p:cNvSpPr>
          <p:nvPr>
            <p:ph type="title"/>
          </p:nvPr>
        </p:nvSpPr>
        <p:spPr/>
        <p:txBody>
          <a:bodyPr>
            <a:normAutofit/>
          </a:bodyPr>
          <a:lstStyle/>
          <a:p>
            <a:r>
              <a:rPr lang="en-US" dirty="0"/>
              <a:t>Thank-you for your support!</a:t>
            </a:r>
            <a:br>
              <a:rPr lang="en-US" dirty="0"/>
            </a:br>
            <a:r>
              <a:rPr lang="en-US" sz="1600" dirty="0"/>
              <a:t>(it was only 3.5 years ago that the park committee started)</a:t>
            </a:r>
          </a:p>
        </p:txBody>
      </p:sp>
      <p:sp>
        <p:nvSpPr>
          <p:cNvPr id="8" name="Content Placeholder 2">
            <a:extLst>
              <a:ext uri="{FF2B5EF4-FFF2-40B4-BE49-F238E27FC236}">
                <a16:creationId xmlns:a16="http://schemas.microsoft.com/office/drawing/2014/main" id="{12BDE6BF-2CC1-4BB5-99D1-1AD5701CD89A}"/>
              </a:ext>
            </a:extLst>
          </p:cNvPr>
          <p:cNvSpPr>
            <a:spLocks noGrp="1"/>
          </p:cNvSpPr>
          <p:nvPr>
            <p:ph idx="1"/>
          </p:nvPr>
        </p:nvSpPr>
        <p:spPr>
          <a:xfrm>
            <a:off x="1217612" y="1752600"/>
            <a:ext cx="8680456" cy="4555761"/>
          </a:xfrm>
        </p:spPr>
        <p:txBody>
          <a:bodyPr>
            <a:normAutofit fontScale="62500" lnSpcReduction="20000"/>
          </a:bodyPr>
          <a:lstStyle/>
          <a:p>
            <a:pPr marL="0" indent="0">
              <a:lnSpc>
                <a:spcPct val="120000"/>
              </a:lnSpc>
              <a:buNone/>
            </a:pPr>
            <a:r>
              <a:rPr lang="en-US" sz="2900" dirty="0"/>
              <a:t>A few parting thoughts…</a:t>
            </a:r>
          </a:p>
          <a:p>
            <a:pPr marL="0" indent="0">
              <a:lnSpc>
                <a:spcPct val="120000"/>
              </a:lnSpc>
              <a:buNone/>
            </a:pPr>
            <a:endParaRPr lang="en-US" sz="2900" dirty="0"/>
          </a:p>
          <a:p>
            <a:pPr>
              <a:lnSpc>
                <a:spcPct val="120000"/>
              </a:lnSpc>
            </a:pPr>
            <a:r>
              <a:rPr lang="en-US" sz="2900" dirty="0"/>
              <a:t>A HUGE and sincere thanks to Ron &amp; Rosalee for taking care of the park grounds this past summer.</a:t>
            </a:r>
          </a:p>
          <a:p>
            <a:pPr>
              <a:lnSpc>
                <a:spcPct val="120000"/>
              </a:lnSpc>
            </a:pPr>
            <a:r>
              <a:rPr lang="en-US" sz="2900" dirty="0"/>
              <a:t>If you have ideas or want to get involved in future park opportunities, please let the DV Board know and they’ll send your info to the committee.</a:t>
            </a:r>
          </a:p>
          <a:p>
            <a:pPr>
              <a:lnSpc>
                <a:spcPct val="120000"/>
              </a:lnSpc>
            </a:pPr>
            <a:r>
              <a:rPr lang="en-US" sz="2900" dirty="0"/>
              <a:t>Please respect the work being done in the new year by sharing any ‘closures’ or ‘areas to avoid’ with your children.  </a:t>
            </a:r>
          </a:p>
          <a:p>
            <a:pPr>
              <a:lnSpc>
                <a:spcPct val="120000"/>
              </a:lnSpc>
            </a:pPr>
            <a:r>
              <a:rPr lang="en-US" sz="2900" dirty="0"/>
              <a:t>The feedback on the park has been overwhelmingly positive – both from Deer Valley residence and from Regina visitors. </a:t>
            </a:r>
          </a:p>
          <a:p>
            <a:pPr>
              <a:lnSpc>
                <a:spcPct val="120000"/>
              </a:lnSpc>
            </a:pPr>
            <a:r>
              <a:rPr lang="en-US" sz="2900" dirty="0"/>
              <a:t>Thanks for coming together and helping us bring this park to life.</a:t>
            </a:r>
          </a:p>
          <a:p>
            <a:endParaRPr lang="en-US" dirty="0"/>
          </a:p>
        </p:txBody>
      </p:sp>
    </p:spTree>
    <p:extLst>
      <p:ext uri="{BB962C8B-B14F-4D97-AF65-F5344CB8AC3E}">
        <p14:creationId xmlns:p14="http://schemas.microsoft.com/office/powerpoint/2010/main" val="277660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1641</TotalTime>
  <Words>1595</Words>
  <Application>Microsoft Office PowerPoint</Application>
  <PresentationFormat>Custom</PresentationFormat>
  <Paragraphs>427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Corbel</vt:lpstr>
      <vt:lpstr>Wingdings 3</vt:lpstr>
      <vt:lpstr>Earthtones 16x9</vt:lpstr>
      <vt:lpstr>AGM Rules</vt:lpstr>
      <vt:lpstr>Deer Valley Annual General Meeting</vt:lpstr>
      <vt:lpstr>Introduction</vt:lpstr>
      <vt:lpstr>2019/20 Activities</vt:lpstr>
      <vt:lpstr>2020 Park Construction</vt:lpstr>
      <vt:lpstr>Remaining for Spring 2021</vt:lpstr>
      <vt:lpstr>Future Possibilities</vt:lpstr>
      <vt:lpstr>Deer Valley Park Survey Results (2019/20)</vt:lpstr>
      <vt:lpstr>Thank-you for your support! (it was only 3.5 years ago that the park committee started)</vt:lpstr>
      <vt:lpstr>Community Re-zoning</vt:lpstr>
      <vt:lpstr>Financials 2019 (Budget vs Actual - Operating)</vt:lpstr>
      <vt:lpstr>Financials 2019 (Actuals - Capital)</vt:lpstr>
      <vt:lpstr>Financials 2020 (Budget - Operating)</vt:lpstr>
      <vt:lpstr>Financials 2020 (Budget - Capital)</vt:lpstr>
      <vt:lpstr>2021 Anticipated Activities</vt:lpstr>
      <vt:lpstr>Board Member Election</vt:lpstr>
      <vt:lpstr>Utility Board Election</vt:lpstr>
      <vt:lpstr>Open Forum</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Deer Valley Annual General Meeting</dc:title>
  <dc:creator>Dave Frey</dc:creator>
  <cp:lastModifiedBy>David Frey</cp:lastModifiedBy>
  <cp:revision>55</cp:revision>
  <cp:lastPrinted>2019-05-23T15:59:03Z</cp:lastPrinted>
  <dcterms:created xsi:type="dcterms:W3CDTF">2017-09-11T19:23:37Z</dcterms:created>
  <dcterms:modified xsi:type="dcterms:W3CDTF">2020-11-19T21:01:02Z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