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96" r:id="rId2"/>
    <p:sldId id="256" r:id="rId3"/>
    <p:sldId id="273" r:id="rId4"/>
    <p:sldId id="280" r:id="rId5"/>
    <p:sldId id="283" r:id="rId6"/>
    <p:sldId id="297" r:id="rId7"/>
    <p:sldId id="298" r:id="rId8"/>
    <p:sldId id="290" r:id="rId9"/>
    <p:sldId id="291" r:id="rId10"/>
    <p:sldId id="299" r:id="rId11"/>
    <p:sldId id="293" r:id="rId12"/>
    <p:sldId id="282" r:id="rId13"/>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996" autoAdjust="0"/>
    <p:restoredTop sz="95000" autoAdjust="0"/>
  </p:normalViewPr>
  <p:slideViewPr>
    <p:cSldViewPr>
      <p:cViewPr varScale="1">
        <p:scale>
          <a:sx n="114" d="100"/>
          <a:sy n="114" d="100"/>
        </p:scale>
        <p:origin x="240" y="102"/>
      </p:cViewPr>
      <p:guideLst>
        <p:guide orient="horz" pos="2160"/>
        <p:guide pos="3839"/>
      </p:guideLst>
    </p:cSldViewPr>
  </p:slideViewPr>
  <p:notesTextViewPr>
    <p:cViewPr>
      <p:scale>
        <a:sx n="1" d="1"/>
        <a:sy n="1" d="1"/>
      </p:scale>
      <p:origin x="0" y="0"/>
    </p:cViewPr>
  </p:notesTextViewPr>
  <p:notesViewPr>
    <p:cSldViewPr>
      <p:cViewPr varScale="1">
        <p:scale>
          <a:sx n="85" d="100"/>
          <a:sy n="85" d="100"/>
        </p:scale>
        <p:origin x="3852"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7C6ACB66-EAB9-4D45-9F9C-28EA120D791D}" type="datetimeFigureOut">
              <a:rPr lang="en-US"/>
              <a:t>11/24/2021</a:t>
            </a:fld>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879D970-AC71-40CF-8717-2E4EAB5207AF}" type="datetimeFigureOut">
              <a:rPr lang="en-US"/>
              <a:t>11/24/2021</a:t>
            </a:fld>
            <a:endParaRPr/>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92467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10</a:t>
            </a:fld>
            <a:endParaRPr lang="en-US"/>
          </a:p>
        </p:txBody>
      </p:sp>
    </p:spTree>
    <p:extLst>
      <p:ext uri="{BB962C8B-B14F-4D97-AF65-F5344CB8AC3E}">
        <p14:creationId xmlns:p14="http://schemas.microsoft.com/office/powerpoint/2010/main" val="316374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11</a:t>
            </a:fld>
            <a:endParaRPr lang="en-US"/>
          </a:p>
        </p:txBody>
      </p:sp>
    </p:spTree>
    <p:extLst>
      <p:ext uri="{BB962C8B-B14F-4D97-AF65-F5344CB8AC3E}">
        <p14:creationId xmlns:p14="http://schemas.microsoft.com/office/powerpoint/2010/main" val="247708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64363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2</a:t>
            </a:fld>
            <a:endParaRPr lang="en-US"/>
          </a:p>
        </p:txBody>
      </p:sp>
    </p:spTree>
    <p:extLst>
      <p:ext uri="{BB962C8B-B14F-4D97-AF65-F5344CB8AC3E}">
        <p14:creationId xmlns:p14="http://schemas.microsoft.com/office/powerpoint/2010/main" val="393064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3</a:t>
            </a:fld>
            <a:endParaRPr lang="en-US"/>
          </a:p>
        </p:txBody>
      </p:sp>
    </p:spTree>
    <p:extLst>
      <p:ext uri="{BB962C8B-B14F-4D97-AF65-F5344CB8AC3E}">
        <p14:creationId xmlns:p14="http://schemas.microsoft.com/office/powerpoint/2010/main" val="265419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4</a:t>
            </a:fld>
            <a:endParaRPr lang="en-US"/>
          </a:p>
        </p:txBody>
      </p:sp>
    </p:spTree>
    <p:extLst>
      <p:ext uri="{BB962C8B-B14F-4D97-AF65-F5344CB8AC3E}">
        <p14:creationId xmlns:p14="http://schemas.microsoft.com/office/powerpoint/2010/main" val="203040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223876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363904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7</a:t>
            </a:fld>
            <a:endParaRPr lang="en-US"/>
          </a:p>
        </p:txBody>
      </p:sp>
    </p:spTree>
    <p:extLst>
      <p:ext uri="{BB962C8B-B14F-4D97-AF65-F5344CB8AC3E}">
        <p14:creationId xmlns:p14="http://schemas.microsoft.com/office/powerpoint/2010/main" val="96390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8</a:t>
            </a:fld>
            <a:endParaRPr lang="en-US"/>
          </a:p>
        </p:txBody>
      </p:sp>
    </p:spTree>
    <p:extLst>
      <p:ext uri="{BB962C8B-B14F-4D97-AF65-F5344CB8AC3E}">
        <p14:creationId xmlns:p14="http://schemas.microsoft.com/office/powerpoint/2010/main" val="105296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66150-FA26-45B5-BF0B-186B42A09DC9}" type="slidenum">
              <a:rPr lang="en-US" smtClean="0"/>
              <a:t>9</a:t>
            </a:fld>
            <a:endParaRPr lang="en-US"/>
          </a:p>
        </p:txBody>
      </p:sp>
    </p:spTree>
    <p:extLst>
      <p:ext uri="{BB962C8B-B14F-4D97-AF65-F5344CB8AC3E}">
        <p14:creationId xmlns:p14="http://schemas.microsoft.com/office/powerpoint/2010/main" val="3050013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11/24/2021</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11/24/2021</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11/24/2021</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11/24/2021</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11/24/2021</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11/24/2021</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11/24/2021</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11/24/2021</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11/24/2021</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11/24/2021</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11/24/2021</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11/24/2021</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Board@deervalleysask.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AGM Rules</a:t>
            </a:r>
          </a:p>
        </p:txBody>
      </p:sp>
      <p:sp>
        <p:nvSpPr>
          <p:cNvPr id="14" name="Content Placeholder 13"/>
          <p:cNvSpPr>
            <a:spLocks noGrp="1"/>
          </p:cNvSpPr>
          <p:nvPr>
            <p:ph idx="1"/>
          </p:nvPr>
        </p:nvSpPr>
        <p:spPr>
          <a:xfrm>
            <a:off x="1065212" y="1676400"/>
            <a:ext cx="10210799" cy="4876800"/>
          </a:xfrm>
        </p:spPr>
        <p:txBody>
          <a:bodyPr>
            <a:normAutofit lnSpcReduction="10000"/>
          </a:bodyPr>
          <a:lstStyle/>
          <a:p>
            <a:pPr marL="457200" marR="0">
              <a:lnSpc>
                <a:spcPct val="100000"/>
              </a:lnSpc>
              <a:spcBef>
                <a:spcPts val="0"/>
              </a:spcBef>
              <a:spcAft>
                <a:spcPts val="0"/>
              </a:spcAft>
            </a:pPr>
            <a:r>
              <a:rPr lang="en-US" sz="2000" dirty="0">
                <a:effectLst/>
                <a:ea typeface="Times New Roman" panose="02020603050405020304" pitchFamily="18" charset="0"/>
              </a:rPr>
              <a:t>1.      Please be respectful (disrespectful comments, remarks or gestures will not be 	tolerated)</a:t>
            </a:r>
          </a:p>
          <a:p>
            <a:pPr marL="457200" marR="0" algn="l">
              <a:lnSpc>
                <a:spcPct val="100000"/>
              </a:lnSpc>
              <a:spcBef>
                <a:spcPts val="0"/>
              </a:spcBef>
              <a:spcAft>
                <a:spcPts val="0"/>
              </a:spcAft>
            </a:pPr>
            <a:r>
              <a:rPr lang="en-US" sz="2000" dirty="0">
                <a:effectLst/>
                <a:ea typeface="Times New Roman" panose="02020603050405020304" pitchFamily="18" charset="0"/>
              </a:rPr>
              <a:t>2.      Please mute your volume, the moderator will unmute you if you have a question or are 	presenting</a:t>
            </a:r>
          </a:p>
          <a:p>
            <a:pPr marL="457200" marR="0" algn="l">
              <a:lnSpc>
                <a:spcPct val="100000"/>
              </a:lnSpc>
              <a:spcBef>
                <a:spcPts val="0"/>
              </a:spcBef>
              <a:spcAft>
                <a:spcPts val="0"/>
              </a:spcAft>
            </a:pPr>
            <a:r>
              <a:rPr lang="en-US" sz="2000" dirty="0">
                <a:effectLst/>
                <a:ea typeface="Times New Roman" panose="02020603050405020304" pitchFamily="18" charset="0"/>
              </a:rPr>
              <a:t>3.      Please turn your video off unless you are asking a question or presenting.</a:t>
            </a:r>
          </a:p>
          <a:p>
            <a:pPr marL="457200" marR="0" algn="l">
              <a:lnSpc>
                <a:spcPct val="100000"/>
              </a:lnSpc>
              <a:spcBef>
                <a:spcPts val="0"/>
              </a:spcBef>
              <a:spcAft>
                <a:spcPts val="0"/>
              </a:spcAft>
            </a:pPr>
            <a:r>
              <a:rPr lang="en-US" sz="2000" dirty="0">
                <a:effectLst/>
                <a:ea typeface="Times New Roman" panose="02020603050405020304" pitchFamily="18" charset="0"/>
              </a:rPr>
              <a:t>4.      If you have a question or comment – please use the chat function (found at the bottom 	of your screen) or raise your virtual hand (this can be found if you click on participants 	and you can see under the names there is a blue hand to raise your virtual hand).  One 	of the Board members will be monitoring for activity.</a:t>
            </a:r>
          </a:p>
          <a:p>
            <a:pPr marL="457200" marR="0" algn="l">
              <a:lnSpc>
                <a:spcPct val="100000"/>
              </a:lnSpc>
              <a:spcBef>
                <a:spcPts val="0"/>
              </a:spcBef>
              <a:spcAft>
                <a:spcPts val="0"/>
              </a:spcAft>
            </a:pPr>
            <a:r>
              <a:rPr lang="en-US" sz="2000" dirty="0">
                <a:effectLst/>
                <a:ea typeface="Times New Roman" panose="02020603050405020304" pitchFamily="18" charset="0"/>
              </a:rPr>
              <a:t>5.      When asking your question, you will be limited to a </a:t>
            </a:r>
            <a:r>
              <a:rPr lang="en-US" sz="2000" b="1" dirty="0">
                <a:effectLst/>
                <a:ea typeface="Times New Roman" panose="02020603050405020304" pitchFamily="18" charset="0"/>
              </a:rPr>
              <a:t>2 minute </a:t>
            </a:r>
            <a:r>
              <a:rPr lang="en-US" sz="2000" dirty="0">
                <a:effectLst/>
                <a:ea typeface="Times New Roman" panose="02020603050405020304" pitchFamily="18" charset="0"/>
              </a:rPr>
              <a:t>time frame to keep the 	meeting moving forward (additional time can be provided if follow-up discussion 	warrants it)</a:t>
            </a:r>
          </a:p>
          <a:p>
            <a:pPr marL="457200" marR="0" algn="l">
              <a:lnSpc>
                <a:spcPct val="100000"/>
              </a:lnSpc>
              <a:spcBef>
                <a:spcPts val="0"/>
              </a:spcBef>
              <a:spcAft>
                <a:spcPts val="0"/>
              </a:spcAft>
            </a:pPr>
            <a:r>
              <a:rPr lang="en-US" sz="2000" dirty="0">
                <a:effectLst/>
                <a:ea typeface="Times New Roman" panose="02020603050405020304" pitchFamily="18" charset="0"/>
              </a:rPr>
              <a:t>6.      After the moderator has unmuted you, please speak clearly when are presenting, 	asking a question or commenting</a:t>
            </a:r>
          </a:p>
          <a:p>
            <a:pPr marL="457200" marR="0" algn="l">
              <a:lnSpc>
                <a:spcPct val="100000"/>
              </a:lnSpc>
              <a:spcBef>
                <a:spcPts val="0"/>
              </a:spcBef>
              <a:spcAft>
                <a:spcPts val="800"/>
              </a:spcAft>
            </a:pPr>
            <a:r>
              <a:rPr lang="en-US" sz="2000" dirty="0">
                <a:effectLst/>
                <a:ea typeface="Times New Roman" panose="02020603050405020304" pitchFamily="18" charset="0"/>
              </a:rPr>
              <a:t>7.      When a vote is required, we will use the poll function.  Every email address registered 	will be entitled to one vote per poll.</a:t>
            </a:r>
          </a:p>
          <a:p>
            <a:pPr marL="457200" marR="0" algn="l">
              <a:lnSpc>
                <a:spcPts val="1175"/>
              </a:lnSpc>
              <a:spcBef>
                <a:spcPts val="0"/>
              </a:spcBef>
              <a:spcAft>
                <a:spcPts val="0"/>
              </a:spcAft>
            </a:pPr>
            <a:endParaRPr lang="en-US" sz="2800" b="0" i="0" dirty="0">
              <a:effectLst/>
            </a:endParaRPr>
          </a:p>
        </p:txBody>
      </p:sp>
      <p:pic>
        <p:nvPicPr>
          <p:cNvPr id="4" name="Picture 3"/>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0703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6000" dirty="0"/>
              <a:t>Hamlet Service Commitment</a:t>
            </a:r>
          </a:p>
        </p:txBody>
      </p:sp>
      <p:sp>
        <p:nvSpPr>
          <p:cNvPr id="14" name="Content Placeholder 13"/>
          <p:cNvSpPr>
            <a:spLocks noGrp="1"/>
          </p:cNvSpPr>
          <p:nvPr>
            <p:ph idx="1"/>
          </p:nvPr>
        </p:nvSpPr>
        <p:spPr>
          <a:xfrm>
            <a:off x="1141412" y="1752600"/>
            <a:ext cx="9906000" cy="5029200"/>
          </a:xfrm>
        </p:spPr>
        <p:txBody>
          <a:bodyPr wrap="none" numCol="1">
            <a:normAutofit lnSpcReduction="10000"/>
          </a:bodyPr>
          <a:lstStyle/>
          <a:p>
            <a:pPr marL="0" marR="0" lvl="0" indent="0">
              <a:lnSpc>
                <a:spcPts val="1300"/>
              </a:lnSpc>
              <a:spcBef>
                <a:spcPts val="0"/>
              </a:spcBef>
              <a:spcAft>
                <a:spcPts val="0"/>
              </a:spcAft>
              <a:buNone/>
            </a:pPr>
            <a:r>
              <a:rPr lang="en-CA" sz="1800" dirty="0">
                <a:solidFill>
                  <a:srgbClr val="000000"/>
                </a:solidFill>
                <a:effectLst/>
                <a:latin typeface="Times New Roman" panose="02020603050405020304" pitchFamily="18" charset="0"/>
                <a:ea typeface="Times New Roman" panose="02020603050405020304" pitchFamily="18" charset="0"/>
              </a:rPr>
              <a:t>The Winter Road Maintenance Program is prioritized as follows: </a:t>
            </a:r>
            <a:r>
              <a:rPr lang="en-CA" sz="1800" b="1" dirty="0">
                <a:solidFill>
                  <a:srgbClr val="000000"/>
                </a:solidFill>
                <a:effectLst/>
                <a:latin typeface="Times New Roman" panose="02020603050405020304" pitchFamily="18" charset="0"/>
                <a:ea typeface="Times New Roman" panose="02020603050405020304" pitchFamily="18" charset="0"/>
              </a:rPr>
              <a:t>Within </a:t>
            </a:r>
            <a:r>
              <a:rPr lang="en-CA" sz="1800" b="1">
                <a:solidFill>
                  <a:srgbClr val="000000"/>
                </a:solidFill>
                <a:effectLst/>
                <a:latin typeface="Times New Roman" panose="02020603050405020304" pitchFamily="18" charset="0"/>
                <a:ea typeface="Times New Roman" panose="02020603050405020304" pitchFamily="18" charset="0"/>
              </a:rPr>
              <a:t>24 Hours 7 days a week</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R="434975">
              <a:lnSpc>
                <a:spcPct val="100000"/>
              </a:lnSpc>
              <a:spcBef>
                <a:spcPts val="0"/>
              </a:spcBef>
            </a:pPr>
            <a:r>
              <a:rPr lang="en-CA" sz="1800" dirty="0">
                <a:solidFill>
                  <a:srgbClr val="000000"/>
                </a:solidFill>
                <a:effectLst/>
                <a:latin typeface="Times New Roman" panose="02020603050405020304" pitchFamily="18" charset="0"/>
                <a:ea typeface="Times New Roman" panose="02020603050405020304" pitchFamily="18" charset="0"/>
              </a:rPr>
              <a:t>All roads are made passable for emergency (fire, police, ambulance) response vehicles </a:t>
            </a:r>
            <a:endParaRPr lang="en-US" sz="180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pPr>
            <a:r>
              <a:rPr lang="en-CA" sz="1800" dirty="0">
                <a:solidFill>
                  <a:srgbClr val="000000"/>
                </a:solidFill>
                <a:effectLst/>
                <a:latin typeface="Times New Roman" panose="02020603050405020304" pitchFamily="18" charset="0"/>
                <a:ea typeface="Times New Roman" panose="02020603050405020304" pitchFamily="18" charset="0"/>
              </a:rPr>
              <a:t>All roads are made passable for school buses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R="349250">
              <a:lnSpc>
                <a:spcPct val="100000"/>
              </a:lnSpc>
              <a:spcBef>
                <a:spcPts val="0"/>
              </a:spcBef>
            </a:pPr>
            <a:r>
              <a:rPr lang="en-CA" sz="1800" b="1" dirty="0">
                <a:solidFill>
                  <a:srgbClr val="000000"/>
                </a:solidFill>
                <a:effectLst/>
                <a:latin typeface="Times New Roman" panose="02020603050405020304" pitchFamily="18" charset="0"/>
                <a:ea typeface="Times New Roman" panose="02020603050405020304" pitchFamily="18" charset="0"/>
              </a:rPr>
              <a:t>Normal winter driving conditions </a:t>
            </a:r>
            <a:r>
              <a:rPr lang="en-CA" sz="1800" dirty="0">
                <a:solidFill>
                  <a:srgbClr val="000000"/>
                </a:solidFill>
                <a:effectLst/>
                <a:latin typeface="Times New Roman" panose="02020603050405020304" pitchFamily="18" charset="0"/>
                <a:ea typeface="Times New Roman" panose="02020603050405020304" pitchFamily="18" charset="0"/>
              </a:rPr>
              <a:t>and access are provided on all routes</a:t>
            </a:r>
            <a:endParaRPr lang="en-US" sz="1800" dirty="0">
              <a:solidFill>
                <a:srgbClr val="000000"/>
              </a:solidFill>
              <a:effectLst/>
              <a:latin typeface="Times New Roman" panose="02020603050405020304" pitchFamily="18" charset="0"/>
              <a:ea typeface="Times New Roman" panose="02020603050405020304" pitchFamily="18" charset="0"/>
            </a:endParaRPr>
          </a:p>
          <a:p>
            <a:pPr marR="349250">
              <a:lnSpc>
                <a:spcPct val="100000"/>
              </a:lnSpc>
              <a:spcBef>
                <a:spcPts val="0"/>
              </a:spcBef>
            </a:pPr>
            <a:r>
              <a:rPr lang="en-CA" sz="1800" dirty="0">
                <a:solidFill>
                  <a:srgbClr val="000000"/>
                </a:solidFill>
                <a:effectLst/>
                <a:latin typeface="Times New Roman" panose="02020603050405020304" pitchFamily="18" charset="0"/>
                <a:ea typeface="Times New Roman" panose="02020603050405020304" pitchFamily="18" charset="0"/>
              </a:rPr>
              <a:t>Safety and travel efficiency are provided through the plowing and removal of windrows </a:t>
            </a:r>
            <a:endParaRPr lang="en-US" sz="1800" dirty="0">
              <a:solidFill>
                <a:srgbClr val="000000"/>
              </a:solidFill>
              <a:latin typeface="Times New Roman" panose="02020603050405020304" pitchFamily="18" charset="0"/>
              <a:ea typeface="Times New Roman" panose="02020603050405020304" pitchFamily="18" charset="0"/>
            </a:endParaRPr>
          </a:p>
          <a:p>
            <a:pPr marR="349250">
              <a:lnSpc>
                <a:spcPct val="100000"/>
              </a:lnSpc>
              <a:spcBef>
                <a:spcPts val="0"/>
              </a:spcBef>
            </a:pPr>
            <a:r>
              <a:rPr lang="en-CA" sz="1800" b="1" dirty="0">
                <a:solidFill>
                  <a:srgbClr val="000000"/>
                </a:solidFill>
                <a:effectLst/>
                <a:latin typeface="Times New Roman" panose="02020603050405020304" pitchFamily="18" charset="0"/>
                <a:ea typeface="Times New Roman" panose="02020603050405020304" pitchFamily="18" charset="0"/>
              </a:rPr>
              <a:t>Normal winter driving conditions </a:t>
            </a:r>
            <a:r>
              <a:rPr lang="en-CA" sz="1800" dirty="0">
                <a:solidFill>
                  <a:srgbClr val="000000"/>
                </a:solidFill>
                <a:effectLst/>
                <a:latin typeface="Times New Roman" panose="02020603050405020304" pitchFamily="18" charset="0"/>
                <a:ea typeface="Times New Roman" panose="02020603050405020304" pitchFamily="18" charset="0"/>
              </a:rPr>
              <a:t>are maintained through snow removal operations.</a:t>
            </a:r>
          </a:p>
          <a:p>
            <a:pPr marR="349250">
              <a:lnSpc>
                <a:spcPct val="10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In the event of road condition concerns, please send an email to the </a:t>
            </a:r>
            <a:r>
              <a:rPr lang="en-US" sz="1800" dirty="0">
                <a:solidFill>
                  <a:srgbClr val="000000"/>
                </a:solidFill>
                <a:effectLst/>
                <a:latin typeface="Times New Roman" panose="02020603050405020304" pitchFamily="18" charset="0"/>
                <a:ea typeface="Times New Roman" panose="02020603050405020304" pitchFamily="18" charset="0"/>
                <a:hlinkClick r:id="rId3"/>
              </a:rPr>
              <a:t>Board@deervalleysask.ca</a:t>
            </a:r>
            <a:r>
              <a:rPr lang="en-US" sz="1800" dirty="0">
                <a:solidFill>
                  <a:srgbClr val="000000"/>
                </a:solidFill>
                <a:effectLst/>
                <a:latin typeface="Times New Roman" panose="02020603050405020304" pitchFamily="18" charset="0"/>
                <a:ea typeface="Times New Roman" panose="02020603050405020304" pitchFamily="18" charset="0"/>
              </a:rPr>
              <a:t> account.</a:t>
            </a:r>
          </a:p>
          <a:p>
            <a:pPr marR="349250">
              <a:lnSpc>
                <a:spcPct val="100000"/>
              </a:lnSpc>
              <a:spcBef>
                <a:spcPts val="0"/>
              </a:spcBef>
            </a:pPr>
            <a:endParaRPr lang="en-US" sz="1800" dirty="0">
              <a:solidFill>
                <a:srgbClr val="000000"/>
              </a:solidFill>
              <a:effectLst/>
              <a:latin typeface="Times New Roman" panose="02020603050405020304" pitchFamily="18" charset="0"/>
              <a:ea typeface="Times New Roman" panose="02020603050405020304" pitchFamily="18" charset="0"/>
            </a:endParaRPr>
          </a:p>
          <a:p>
            <a:pPr marR="349250">
              <a:lnSpc>
                <a:spcPct val="10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rPr>
              <a:t>The Hamlet Board email account is monitored on a </a:t>
            </a:r>
            <a:r>
              <a:rPr lang="en-US" sz="1800" b="1" dirty="0">
                <a:solidFill>
                  <a:srgbClr val="000000"/>
                </a:solidFill>
                <a:effectLst/>
                <a:latin typeface="Times New Roman" panose="02020603050405020304" pitchFamily="18" charset="0"/>
                <a:ea typeface="Times New Roman" panose="02020603050405020304" pitchFamily="18" charset="0"/>
              </a:rPr>
              <a:t>best-effort basis 8-5 on weekdays</a:t>
            </a:r>
            <a:r>
              <a:rPr lang="en-US" sz="1800" dirty="0">
                <a:solidFill>
                  <a:srgbClr val="000000"/>
                </a:solidFill>
                <a:effectLst/>
                <a:latin typeface="Times New Roman" panose="02020603050405020304" pitchFamily="18" charset="0"/>
                <a:ea typeface="Times New Roman" panose="02020603050405020304" pitchFamily="18" charset="0"/>
              </a:rPr>
              <a:t>.  </a:t>
            </a:r>
          </a:p>
          <a:p>
            <a:pPr marR="349250">
              <a:lnSpc>
                <a:spcPct val="100000"/>
              </a:lnSpc>
              <a:spcBef>
                <a:spcPts val="0"/>
              </a:spcBef>
            </a:pP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Paved roadways will be swept approximately up to three times annually (as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Household garbage will be collected, curbside, weekly.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Household recycling will be collected, curbside, bi-weekly.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Access to the Lumsden Solid Waste Facility (Landfill) is also available for larger items.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Road allowances and municipal reserves will be mowed approximately 4 times annually.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Fire protection services are provided on a user-pay basis.  Consider carrying insurance for ‘fire fighting fees’.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Police services are provided by the Lumsden detachment of the RCMP.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Bylaw Enforcement services are provided by a designated Officer via the RM of Lumsden.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Family—oriented community events are coordinated by a local volunteer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402380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Open Forum</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Topics from community</a:t>
            </a:r>
          </a:p>
          <a:p>
            <a:endParaRPr lang="en-US" sz="3600" dirty="0"/>
          </a:p>
        </p:txBody>
      </p:sp>
      <p:pic>
        <p:nvPicPr>
          <p:cNvPr id="4" name="Picture 3"/>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356962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Adjourn</a:t>
            </a:r>
          </a:p>
        </p:txBody>
      </p:sp>
      <p:sp>
        <p:nvSpPr>
          <p:cNvPr id="14" name="Content Placeholder 13"/>
          <p:cNvSpPr>
            <a:spLocks noGrp="1"/>
          </p:cNvSpPr>
          <p:nvPr>
            <p:ph idx="1"/>
          </p:nvPr>
        </p:nvSpPr>
        <p:spPr>
          <a:xfrm>
            <a:off x="531812" y="1905000"/>
            <a:ext cx="11506200" cy="4267200"/>
          </a:xfrm>
        </p:spPr>
        <p:txBody>
          <a:bodyPr/>
          <a:lstStyle/>
          <a:p>
            <a:pPr marL="0" indent="0" algn="ctr">
              <a:buNone/>
            </a:pPr>
            <a:endParaRPr lang="en-US" dirty="0"/>
          </a:p>
          <a:p>
            <a:pPr marL="0" indent="0" algn="ctr">
              <a:buNone/>
            </a:pPr>
            <a:endParaRPr lang="en-US" dirty="0"/>
          </a:p>
          <a:p>
            <a:pPr marL="0" indent="0" algn="ctr">
              <a:buNone/>
            </a:pPr>
            <a:r>
              <a:rPr lang="en-US" sz="3600" dirty="0"/>
              <a:t>Thank-you everyone for attending!</a:t>
            </a:r>
          </a:p>
          <a:p>
            <a:pPr marL="0" indent="0" algn="ctr">
              <a:buNone/>
            </a:pPr>
            <a:r>
              <a:rPr lang="en-US" sz="4800" dirty="0"/>
              <a:t>Distribution List – board@deervalleysask.ca</a:t>
            </a:r>
          </a:p>
          <a:p>
            <a:pPr marL="0" indent="0" algn="ctr">
              <a:buNone/>
            </a:pPr>
            <a:endParaRPr lang="en-US" sz="3200" dirty="0"/>
          </a:p>
        </p:txBody>
      </p:sp>
      <p:pic>
        <p:nvPicPr>
          <p:cNvPr id="4" name="Picture 3"/>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11163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04800"/>
            <a:ext cx="5410199" cy="4267200"/>
          </a:xfrm>
        </p:spPr>
        <p:txBody>
          <a:bodyPr/>
          <a:lstStyle/>
          <a:p>
            <a:r>
              <a:rPr lang="en-US" dirty="0"/>
              <a:t>Deer Valley Annual General Meeting</a:t>
            </a:r>
          </a:p>
        </p:txBody>
      </p:sp>
      <p:sp>
        <p:nvSpPr>
          <p:cNvPr id="3" name="Subtitle 2"/>
          <p:cNvSpPr>
            <a:spLocks noGrp="1"/>
          </p:cNvSpPr>
          <p:nvPr>
            <p:ph type="subTitle" idx="1"/>
          </p:nvPr>
        </p:nvSpPr>
        <p:spPr/>
        <p:txBody>
          <a:bodyPr/>
          <a:lstStyle/>
          <a:p>
            <a:r>
              <a:rPr lang="en-US" dirty="0"/>
              <a:t>November 17, 2021</a:t>
            </a:r>
          </a:p>
          <a:p>
            <a:endParaRPr lang="en-US" dirty="0"/>
          </a:p>
        </p:txBody>
      </p:sp>
      <p:pic>
        <p:nvPicPr>
          <p:cNvPr id="5" name="Picture 4"/>
          <p:cNvPicPr>
            <a:picLocks noChangeAspect="1"/>
          </p:cNvPicPr>
          <p:nvPr/>
        </p:nvPicPr>
        <p:blipFill>
          <a:blip r:embed="rId3"/>
          <a:stretch>
            <a:fillRect/>
          </a:stretch>
        </p:blipFill>
        <p:spPr>
          <a:xfrm>
            <a:off x="6932612" y="304800"/>
            <a:ext cx="4629921" cy="4093472"/>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t>Introduction</a:t>
            </a:r>
          </a:p>
        </p:txBody>
      </p:sp>
      <p:sp>
        <p:nvSpPr>
          <p:cNvPr id="14" name="Content Placeholder 13"/>
          <p:cNvSpPr>
            <a:spLocks noGrp="1"/>
          </p:cNvSpPr>
          <p:nvPr>
            <p:ph idx="1"/>
          </p:nvPr>
        </p:nvSpPr>
        <p:spPr/>
        <p:txBody>
          <a:bodyPr>
            <a:normAutofit/>
          </a:bodyPr>
          <a:lstStyle/>
          <a:p>
            <a:r>
              <a:rPr lang="en-US" sz="3200" dirty="0"/>
              <a:t>David Frey - Chair</a:t>
            </a:r>
          </a:p>
          <a:p>
            <a:r>
              <a:rPr lang="en-US" sz="3200" dirty="0"/>
              <a:t>Kristen Abel - Secretary</a:t>
            </a:r>
          </a:p>
          <a:p>
            <a:r>
              <a:rPr lang="en-US" sz="3200" dirty="0"/>
              <a:t>Jennifer Klatt – Member</a:t>
            </a:r>
          </a:p>
        </p:txBody>
      </p:sp>
      <p:pic>
        <p:nvPicPr>
          <p:cNvPr id="4" name="Picture 3"/>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mn-lt"/>
              </a:rPr>
              <a:t>2020/21 Activities</a:t>
            </a:r>
          </a:p>
        </p:txBody>
      </p:sp>
      <p:sp>
        <p:nvSpPr>
          <p:cNvPr id="14" name="Content Placeholder 13"/>
          <p:cNvSpPr>
            <a:spLocks noGrp="1"/>
          </p:cNvSpPr>
          <p:nvPr>
            <p:ph idx="1"/>
          </p:nvPr>
        </p:nvSpPr>
        <p:spPr>
          <a:xfrm>
            <a:off x="1141412" y="1905000"/>
            <a:ext cx="9906000" cy="4343400"/>
          </a:xfrm>
        </p:spPr>
        <p:txBody>
          <a:bodyPr numCol="1">
            <a:normAutofit/>
          </a:bodyPr>
          <a:lstStyle/>
          <a:p>
            <a:r>
              <a:rPr lang="en-US" sz="2800" dirty="0"/>
              <a:t>Playground landscaping continued</a:t>
            </a:r>
          </a:p>
          <a:p>
            <a:r>
              <a:rPr lang="en-US" sz="2800" dirty="0"/>
              <a:t>Deer Valley Animal Ownership bylaw drafted and in process of implementation</a:t>
            </a:r>
          </a:p>
          <a:p>
            <a:pPr lvl="1"/>
            <a:r>
              <a:rPr lang="en-US" sz="2400" dirty="0"/>
              <a:t>Bylaw includes allowed/prohibited animals, animals at large, noise concerns, licensing will not be required</a:t>
            </a:r>
          </a:p>
          <a:p>
            <a:r>
              <a:rPr lang="en-US" sz="2800" dirty="0"/>
              <a:t>Deer Valley Architectural Controls bylaw drafted and in process of implementation</a:t>
            </a:r>
          </a:p>
          <a:p>
            <a:endParaRPr lang="en-US" sz="2800" dirty="0"/>
          </a:p>
        </p:txBody>
      </p:sp>
      <p:pic>
        <p:nvPicPr>
          <p:cNvPr id="3" name="Picture 2"/>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5694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6000" dirty="0"/>
              <a:t>Community Re-zoning Update</a:t>
            </a:r>
          </a:p>
        </p:txBody>
      </p:sp>
      <p:sp>
        <p:nvSpPr>
          <p:cNvPr id="14" name="Content Placeholder 13"/>
          <p:cNvSpPr>
            <a:spLocks noGrp="1"/>
          </p:cNvSpPr>
          <p:nvPr>
            <p:ph idx="1"/>
          </p:nvPr>
        </p:nvSpPr>
        <p:spPr>
          <a:xfrm>
            <a:off x="836612" y="1905000"/>
            <a:ext cx="9829801" cy="4267200"/>
          </a:xfrm>
        </p:spPr>
        <p:txBody>
          <a:bodyPr>
            <a:normAutofit/>
          </a:bodyPr>
          <a:lstStyle/>
          <a:p>
            <a:r>
              <a:rPr lang="en-US" sz="3600" dirty="0"/>
              <a:t>Re-zone Deer Valley in order to put bylaws in place enforcing the architectural controls that Deer Valley Developments issued when development of Deer Valley began.</a:t>
            </a:r>
          </a:p>
          <a:p>
            <a:r>
              <a:rPr lang="en-US" sz="3600" dirty="0"/>
              <a:t>Progress update by </a:t>
            </a:r>
            <a:r>
              <a:rPr lang="en-US" sz="3600" b="1" dirty="0"/>
              <a:t>Aimee </a:t>
            </a:r>
            <a:r>
              <a:rPr lang="en-US" sz="3600" b="1" dirty="0" err="1"/>
              <a:t>Bryck</a:t>
            </a:r>
            <a:r>
              <a:rPr lang="en-US" sz="3600" b="1" dirty="0"/>
              <a:t> </a:t>
            </a:r>
            <a:r>
              <a:rPr lang="en-US" sz="3600" dirty="0"/>
              <a:t>– Director of Planning and Development for the Town and RM of Lumsden</a:t>
            </a:r>
          </a:p>
        </p:txBody>
      </p:sp>
      <p:pic>
        <p:nvPicPr>
          <p:cNvPr id="4" name="Picture 3"/>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9696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mn-lt"/>
              </a:rPr>
              <a:t>Utility Board Update</a:t>
            </a:r>
          </a:p>
        </p:txBody>
      </p:sp>
      <p:sp>
        <p:nvSpPr>
          <p:cNvPr id="14" name="Content Placeholder 13"/>
          <p:cNvSpPr>
            <a:spLocks noGrp="1"/>
          </p:cNvSpPr>
          <p:nvPr>
            <p:ph idx="1"/>
          </p:nvPr>
        </p:nvSpPr>
        <p:spPr>
          <a:xfrm>
            <a:off x="1141412" y="1905000"/>
            <a:ext cx="9906000" cy="4343400"/>
          </a:xfrm>
        </p:spPr>
        <p:txBody>
          <a:bodyPr numCol="1">
            <a:normAutofit/>
          </a:bodyPr>
          <a:lstStyle/>
          <a:p>
            <a:r>
              <a:rPr lang="en-US" sz="2800" dirty="0"/>
              <a:t>Update provided by Warren Wagner</a:t>
            </a:r>
          </a:p>
          <a:p>
            <a:endParaRPr lang="en-US" sz="2800" dirty="0"/>
          </a:p>
        </p:txBody>
      </p:sp>
      <p:pic>
        <p:nvPicPr>
          <p:cNvPr id="3" name="Picture 2"/>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164372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mn-lt"/>
              </a:rPr>
              <a:t>Park Update</a:t>
            </a:r>
          </a:p>
        </p:txBody>
      </p:sp>
      <p:sp>
        <p:nvSpPr>
          <p:cNvPr id="14" name="Content Placeholder 13"/>
          <p:cNvSpPr>
            <a:spLocks noGrp="1"/>
          </p:cNvSpPr>
          <p:nvPr>
            <p:ph idx="1"/>
          </p:nvPr>
        </p:nvSpPr>
        <p:spPr>
          <a:xfrm>
            <a:off x="1141412" y="1905000"/>
            <a:ext cx="9906000" cy="4343400"/>
          </a:xfrm>
        </p:spPr>
        <p:txBody>
          <a:bodyPr numCol="1">
            <a:normAutofit fontScale="55000" lnSpcReduction="20000"/>
          </a:bodyPr>
          <a:lstStyle/>
          <a:p>
            <a:pPr marL="0" indent="0">
              <a:buNone/>
            </a:pPr>
            <a:r>
              <a:rPr lang="en-US" sz="3800" b="1" dirty="0"/>
              <a:t>Park improvements this year</a:t>
            </a:r>
            <a:endParaRPr lang="en-US" sz="2800" b="1" dirty="0"/>
          </a:p>
          <a:p>
            <a:r>
              <a:rPr lang="en-US" sz="2800" dirty="0"/>
              <a:t>Two picnic tables were installed (an adult and kid sized)</a:t>
            </a:r>
          </a:p>
          <a:p>
            <a:r>
              <a:rPr lang="en-US" sz="2800" dirty="0"/>
              <a:t>Irrigation was installed in the spring and grass has been established</a:t>
            </a:r>
          </a:p>
          <a:p>
            <a:r>
              <a:rPr lang="en-US" sz="2800" dirty="0"/>
              <a:t>Plaque to recognize donors for the park has been created and awaits its forever home mounted on a large flat faced vertical rock</a:t>
            </a:r>
          </a:p>
          <a:p>
            <a:r>
              <a:rPr lang="en-US" sz="2800" dirty="0"/>
              <a:t>Two dead trees were replaced in October on warranty</a:t>
            </a:r>
          </a:p>
          <a:p>
            <a:pPr marL="0" indent="0" algn="l">
              <a:buNone/>
            </a:pPr>
            <a:r>
              <a:rPr lang="en-US" sz="3600" b="1" dirty="0"/>
              <a:t>Spring work will include:</a:t>
            </a:r>
          </a:p>
          <a:p>
            <a:r>
              <a:rPr lang="en-US" sz="2800" dirty="0"/>
              <a:t>Completion of paving stones between play structures</a:t>
            </a:r>
          </a:p>
          <a:p>
            <a:r>
              <a:rPr lang="en-US" sz="2800" dirty="0"/>
              <a:t>Installation of bike rack</a:t>
            </a:r>
          </a:p>
          <a:p>
            <a:r>
              <a:rPr lang="en-US" sz="2800" dirty="0"/>
              <a:t>Installation of flat climbing rocks between old driveway and play structure</a:t>
            </a:r>
          </a:p>
          <a:p>
            <a:r>
              <a:rPr lang="en-US" sz="2800" dirty="0"/>
              <a:t>Installation of a large vertical rock at the entrance of the park with park name and donor plaque on it</a:t>
            </a:r>
          </a:p>
        </p:txBody>
      </p:sp>
      <p:pic>
        <p:nvPicPr>
          <p:cNvPr id="3" name="Picture 2"/>
          <p:cNvPicPr>
            <a:picLocks noChangeAspect="1"/>
          </p:cNvPicPr>
          <p:nvPr/>
        </p:nvPicPr>
        <p:blipFill>
          <a:blip r:embed="rId3"/>
          <a:stretch>
            <a:fillRect/>
          </a:stretch>
        </p:blipFill>
        <p:spPr>
          <a:xfrm>
            <a:off x="10285412" y="76200"/>
            <a:ext cx="1503030" cy="1328881"/>
          </a:xfrm>
          <a:prstGeom prst="rect">
            <a:avLst/>
          </a:prstGeom>
        </p:spPr>
      </p:pic>
    </p:spTree>
    <p:extLst>
      <p:ext uri="{BB962C8B-B14F-4D97-AF65-F5344CB8AC3E}">
        <p14:creationId xmlns:p14="http://schemas.microsoft.com/office/powerpoint/2010/main" val="205349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2021 (Budget - Operating)</a:t>
            </a:r>
          </a:p>
        </p:txBody>
      </p:sp>
      <p:pic>
        <p:nvPicPr>
          <p:cNvPr id="4" name="Picture 3"/>
          <p:cNvPicPr>
            <a:picLocks noChangeAspect="1"/>
          </p:cNvPicPr>
          <p:nvPr/>
        </p:nvPicPr>
        <p:blipFill>
          <a:blip r:embed="rId3"/>
          <a:stretch>
            <a:fillRect/>
          </a:stretch>
        </p:blipFill>
        <p:spPr>
          <a:xfrm>
            <a:off x="10255351" y="76200"/>
            <a:ext cx="1533091" cy="1328881"/>
          </a:xfrm>
          <a:prstGeom prst="rect">
            <a:avLst/>
          </a:prstGeom>
        </p:spPr>
      </p:pic>
      <p:pic>
        <p:nvPicPr>
          <p:cNvPr id="3" name="Picture 2">
            <a:extLst>
              <a:ext uri="{FF2B5EF4-FFF2-40B4-BE49-F238E27FC236}">
                <a16:creationId xmlns:a16="http://schemas.microsoft.com/office/drawing/2014/main" id="{5A2F39DC-E54D-4DED-9E3B-6FDF09F36FBF}"/>
              </a:ext>
            </a:extLst>
          </p:cNvPr>
          <p:cNvPicPr>
            <a:picLocks noChangeAspect="1"/>
          </p:cNvPicPr>
          <p:nvPr/>
        </p:nvPicPr>
        <p:blipFill>
          <a:blip r:embed="rId4"/>
          <a:stretch>
            <a:fillRect/>
          </a:stretch>
        </p:blipFill>
        <p:spPr>
          <a:xfrm>
            <a:off x="1598612" y="1620395"/>
            <a:ext cx="8001000" cy="5103783"/>
          </a:xfrm>
          <a:prstGeom prst="rect">
            <a:avLst/>
          </a:prstGeom>
        </p:spPr>
      </p:pic>
    </p:spTree>
    <p:extLst>
      <p:ext uri="{BB962C8B-B14F-4D97-AF65-F5344CB8AC3E}">
        <p14:creationId xmlns:p14="http://schemas.microsoft.com/office/powerpoint/2010/main" val="13827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9533" y="189723"/>
            <a:ext cx="9326880" cy="1144556"/>
          </a:xfrm>
        </p:spPr>
        <p:txBody>
          <a:bodyPr>
            <a:noAutofit/>
          </a:bodyPr>
          <a:lstStyle/>
          <a:p>
            <a:r>
              <a:rPr lang="en-US" sz="4400" dirty="0"/>
              <a:t>Financials 2021 (Budget - Capital)</a:t>
            </a:r>
          </a:p>
        </p:txBody>
      </p:sp>
      <p:pic>
        <p:nvPicPr>
          <p:cNvPr id="4" name="Picture 3"/>
          <p:cNvPicPr>
            <a:picLocks noChangeAspect="1"/>
          </p:cNvPicPr>
          <p:nvPr/>
        </p:nvPicPr>
        <p:blipFill>
          <a:blip r:embed="rId3"/>
          <a:stretch>
            <a:fillRect/>
          </a:stretch>
        </p:blipFill>
        <p:spPr>
          <a:xfrm>
            <a:off x="10255351" y="76200"/>
            <a:ext cx="1533091" cy="1328881"/>
          </a:xfrm>
          <a:prstGeom prst="rect">
            <a:avLst/>
          </a:prstGeom>
        </p:spPr>
      </p:pic>
      <p:pic>
        <p:nvPicPr>
          <p:cNvPr id="6" name="Picture 5">
            <a:extLst>
              <a:ext uri="{FF2B5EF4-FFF2-40B4-BE49-F238E27FC236}">
                <a16:creationId xmlns:a16="http://schemas.microsoft.com/office/drawing/2014/main" id="{9D81C870-6B58-4551-BE0E-B8328621074C}"/>
              </a:ext>
            </a:extLst>
          </p:cNvPr>
          <p:cNvPicPr>
            <a:picLocks noChangeAspect="1"/>
          </p:cNvPicPr>
          <p:nvPr/>
        </p:nvPicPr>
        <p:blipFill>
          <a:blip r:embed="rId4"/>
          <a:stretch>
            <a:fillRect/>
          </a:stretch>
        </p:blipFill>
        <p:spPr>
          <a:xfrm>
            <a:off x="886142" y="2407920"/>
            <a:ext cx="10416540" cy="2042160"/>
          </a:xfrm>
          <a:prstGeom prst="rect">
            <a:avLst/>
          </a:prstGeom>
        </p:spPr>
      </p:pic>
    </p:spTree>
    <p:extLst>
      <p:ext uri="{BB962C8B-B14F-4D97-AF65-F5344CB8AC3E}">
        <p14:creationId xmlns:p14="http://schemas.microsoft.com/office/powerpoint/2010/main" val="14902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3698</TotalTime>
  <Words>731</Words>
  <Application>Microsoft Office PowerPoint</Application>
  <PresentationFormat>Custom</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Earthtones 16x9</vt:lpstr>
      <vt:lpstr>AGM Rules</vt:lpstr>
      <vt:lpstr>Deer Valley Annual General Meeting</vt:lpstr>
      <vt:lpstr>Introduction</vt:lpstr>
      <vt:lpstr>2020/21 Activities</vt:lpstr>
      <vt:lpstr>Community Re-zoning Update</vt:lpstr>
      <vt:lpstr>Utility Board Update</vt:lpstr>
      <vt:lpstr>Park Update</vt:lpstr>
      <vt:lpstr>Financials 2021 (Budget - Operating)</vt:lpstr>
      <vt:lpstr>Financials 2021 (Budget - Capital)</vt:lpstr>
      <vt:lpstr>Hamlet Service Commitment</vt:lpstr>
      <vt:lpstr>Open Forum</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Deer Valley Annual General Meeting</dc:title>
  <dc:creator>Dave Frey</dc:creator>
  <cp:lastModifiedBy>Dave Frey</cp:lastModifiedBy>
  <cp:revision>69</cp:revision>
  <cp:lastPrinted>2019-05-23T15:59:03Z</cp:lastPrinted>
  <dcterms:created xsi:type="dcterms:W3CDTF">2017-09-11T19:23:37Z</dcterms:created>
  <dcterms:modified xsi:type="dcterms:W3CDTF">2021-11-24T16:26:48Z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